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charset="1" panose="00000500000000000000"/>
      <p:regular r:id="rId10"/>
    </p:embeddedFont>
    <p:embeddedFont>
      <p:font typeface="HK Grotesk Bold" charset="1" panose="00000800000000000000"/>
      <p:regular r:id="rId11"/>
    </p:embeddedFont>
    <p:embeddedFont>
      <p:font typeface="HK Grotesk Italics" charset="1" panose="00000500000000000000"/>
      <p:regular r:id="rId12"/>
    </p:embeddedFont>
    <p:embeddedFont>
      <p:font typeface="HK Grotesk Bold Italics" charset="1" panose="00000800000000000000"/>
      <p:regular r:id="rId13"/>
    </p:embeddedFont>
    <p:embeddedFont>
      <p:font typeface="HK Grotesk Light" charset="1" panose="00000400000000000000"/>
      <p:regular r:id="rId14"/>
    </p:embeddedFont>
    <p:embeddedFont>
      <p:font typeface="HK Grotesk Light Italics" charset="1" panose="00000400000000000000"/>
      <p:regular r:id="rId15"/>
    </p:embeddedFont>
    <p:embeddedFont>
      <p:font typeface="HK Grotesk Medium" charset="1" panose="00000600000000000000"/>
      <p:regular r:id="rId16"/>
    </p:embeddedFont>
    <p:embeddedFont>
      <p:font typeface="HK Grotesk Medium Italics" charset="1" panose="00000600000000000000"/>
      <p:regular r:id="rId17"/>
    </p:embeddedFont>
    <p:embeddedFont>
      <p:font typeface="HK Grotesk Semi-Bold" charset="1" panose="00000700000000000000"/>
      <p:regular r:id="rId18"/>
    </p:embeddedFont>
    <p:embeddedFont>
      <p:font typeface="HK Grotesk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 Id="rId8" Target="../media/image10.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FyewAFjHk.mp4" Type="http://schemas.openxmlformats.org/officeDocument/2006/relationships/video"/><Relationship Id="rId4" Target="../media/VAFyewAFjHk.mp4" Type="http://schemas.microsoft.com/office/2007/relationships/media"/></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VAFyfLGJIM0.mp4" Type="http://schemas.openxmlformats.org/officeDocument/2006/relationships/video"/><Relationship Id="rId4" Target="../media/VAFyfLGJIM0.mp4" Type="http://schemas.microsoft.com/office/2007/relationships/media"/></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96000" y="-582534"/>
            <a:ext cx="6096000" cy="6005537"/>
            <a:chOff x="0" y="0"/>
            <a:chExt cx="1605531" cy="1581705"/>
          </a:xfrm>
        </p:grpSpPr>
        <p:sp>
          <p:nvSpPr>
            <p:cNvPr name="Freeform 3" id="3"/>
            <p:cNvSpPr/>
            <p:nvPr/>
          </p:nvSpPr>
          <p:spPr>
            <a:xfrm flipH="false" flipV="false" rot="0">
              <a:off x="0" y="0"/>
              <a:ext cx="1605531" cy="1581705"/>
            </a:xfrm>
            <a:custGeom>
              <a:avLst/>
              <a:gdLst/>
              <a:ahLst/>
              <a:cxnLst/>
              <a:rect r="r" b="b" t="t" l="l"/>
              <a:pathLst>
                <a:path h="1581705" w="1605531">
                  <a:moveTo>
                    <a:pt x="0" y="0"/>
                  </a:moveTo>
                  <a:lnTo>
                    <a:pt x="1605531" y="0"/>
                  </a:lnTo>
                  <a:lnTo>
                    <a:pt x="1605531" y="1581705"/>
                  </a:lnTo>
                  <a:lnTo>
                    <a:pt x="0" y="1581705"/>
                  </a:lnTo>
                  <a:close/>
                </a:path>
              </a:pathLst>
            </a:custGeom>
            <a:solidFill>
              <a:srgbClr val="191769"/>
            </a:solidFill>
          </p:spPr>
        </p:sp>
        <p:sp>
          <p:nvSpPr>
            <p:cNvPr name="TextBox 4" id="4"/>
            <p:cNvSpPr txBox="true"/>
            <p:nvPr/>
          </p:nvSpPr>
          <p:spPr>
            <a:xfrm>
              <a:off x="0" y="-38100"/>
              <a:ext cx="1605531" cy="161980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2192000" y="5125350"/>
            <a:ext cx="6115050" cy="5161650"/>
            <a:chOff x="0" y="0"/>
            <a:chExt cx="1610548" cy="1359447"/>
          </a:xfrm>
        </p:grpSpPr>
        <p:sp>
          <p:nvSpPr>
            <p:cNvPr name="Freeform 6" id="6"/>
            <p:cNvSpPr/>
            <p:nvPr/>
          </p:nvSpPr>
          <p:spPr>
            <a:xfrm flipH="false" flipV="false" rot="0">
              <a:off x="0" y="0"/>
              <a:ext cx="1610548" cy="1359447"/>
            </a:xfrm>
            <a:custGeom>
              <a:avLst/>
              <a:gdLst/>
              <a:ahLst/>
              <a:cxnLst/>
              <a:rect r="r" b="b" t="t" l="l"/>
              <a:pathLst>
                <a:path h="1359447" w="1610548">
                  <a:moveTo>
                    <a:pt x="0" y="0"/>
                  </a:moveTo>
                  <a:lnTo>
                    <a:pt x="1610548" y="0"/>
                  </a:lnTo>
                  <a:lnTo>
                    <a:pt x="1610548" y="1359447"/>
                  </a:lnTo>
                  <a:lnTo>
                    <a:pt x="0" y="1359447"/>
                  </a:lnTo>
                  <a:close/>
                </a:path>
              </a:pathLst>
            </a:custGeom>
            <a:solidFill>
              <a:srgbClr val="000000">
                <a:alpha val="0"/>
              </a:srgbClr>
            </a:solidFill>
          </p:spPr>
        </p:sp>
        <p:sp>
          <p:nvSpPr>
            <p:cNvPr name="TextBox 7" id="7"/>
            <p:cNvSpPr txBox="true"/>
            <p:nvPr/>
          </p:nvSpPr>
          <p:spPr>
            <a:xfrm>
              <a:off x="0" y="-38100"/>
              <a:ext cx="1610548" cy="1397547"/>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3410855" y="7002229"/>
            <a:ext cx="3696390" cy="1195133"/>
          </a:xfrm>
          <a:prstGeom prst="rect">
            <a:avLst/>
          </a:prstGeom>
        </p:spPr>
        <p:txBody>
          <a:bodyPr anchor="t" rtlCol="false" tIns="0" lIns="0" bIns="0" rIns="0">
            <a:spAutoFit/>
          </a:bodyPr>
          <a:lstStyle/>
          <a:p>
            <a:pPr algn="ctr" marL="0" indent="0" lvl="0">
              <a:lnSpc>
                <a:spcPts val="4662"/>
              </a:lnSpc>
              <a:spcBef>
                <a:spcPct val="0"/>
              </a:spcBef>
            </a:pPr>
            <a:r>
              <a:rPr lang="en-US" sz="4200" spc="-105" u="none">
                <a:solidFill>
                  <a:srgbClr val="FFFFFF"/>
                </a:solidFill>
                <a:latin typeface="HK Grotesk Bold"/>
              </a:rPr>
              <a:t>Innovation &amp; Sustainability</a:t>
            </a:r>
          </a:p>
        </p:txBody>
      </p:sp>
      <p:grpSp>
        <p:nvGrpSpPr>
          <p:cNvPr name="Group 9" id="9"/>
          <p:cNvGrpSpPr/>
          <p:nvPr/>
        </p:nvGrpSpPr>
        <p:grpSpPr>
          <a:xfrm rot="0">
            <a:off x="6098692" y="5474096"/>
            <a:ext cx="6112358" cy="5446531"/>
            <a:chOff x="0" y="0"/>
            <a:chExt cx="1609839" cy="1434477"/>
          </a:xfrm>
        </p:grpSpPr>
        <p:sp>
          <p:nvSpPr>
            <p:cNvPr name="Freeform 10" id="10"/>
            <p:cNvSpPr/>
            <p:nvPr/>
          </p:nvSpPr>
          <p:spPr>
            <a:xfrm flipH="false" flipV="false" rot="0">
              <a:off x="0" y="0"/>
              <a:ext cx="1609839" cy="1434477"/>
            </a:xfrm>
            <a:custGeom>
              <a:avLst/>
              <a:gdLst/>
              <a:ahLst/>
              <a:cxnLst/>
              <a:rect r="r" b="b" t="t" l="l"/>
              <a:pathLst>
                <a:path h="1434477" w="1609839">
                  <a:moveTo>
                    <a:pt x="0" y="0"/>
                  </a:moveTo>
                  <a:lnTo>
                    <a:pt x="1609839" y="0"/>
                  </a:lnTo>
                  <a:lnTo>
                    <a:pt x="1609839" y="1434477"/>
                  </a:lnTo>
                  <a:lnTo>
                    <a:pt x="0" y="1434477"/>
                  </a:lnTo>
                  <a:close/>
                </a:path>
              </a:pathLst>
            </a:custGeom>
            <a:solidFill>
              <a:srgbClr val="FFC924"/>
            </a:solidFill>
          </p:spPr>
        </p:sp>
        <p:sp>
          <p:nvSpPr>
            <p:cNvPr name="TextBox 11" id="11"/>
            <p:cNvSpPr txBox="true"/>
            <p:nvPr/>
          </p:nvSpPr>
          <p:spPr>
            <a:xfrm>
              <a:off x="0" y="-9525"/>
              <a:ext cx="1609839" cy="1444002"/>
            </a:xfrm>
            <a:prstGeom prst="rect">
              <a:avLst/>
            </a:prstGeom>
          </p:spPr>
          <p:txBody>
            <a:bodyPr anchor="ctr" rtlCol="false" tIns="254000" lIns="254000" bIns="254000" rIns="254000"/>
            <a:lstStyle/>
            <a:p>
              <a:pPr algn="ctr">
                <a:lnSpc>
                  <a:spcPts val="5040"/>
                </a:lnSpc>
              </a:pPr>
              <a:r>
                <a:rPr lang="en-US" sz="4200">
                  <a:solidFill>
                    <a:srgbClr val="191769"/>
                  </a:solidFill>
                  <a:latin typeface="HK Grotesk Bold"/>
                </a:rPr>
                <a:t>BOUAMIR </a:t>
              </a:r>
            </a:p>
            <a:p>
              <a:pPr algn="ctr">
                <a:lnSpc>
                  <a:spcPts val="5040"/>
                </a:lnSpc>
              </a:pPr>
              <a:r>
                <a:rPr lang="en-US" sz="4200">
                  <a:solidFill>
                    <a:srgbClr val="191769"/>
                  </a:solidFill>
                  <a:latin typeface="HK Grotesk Bold"/>
                </a:rPr>
                <a:t>ASSIA </a:t>
              </a:r>
            </a:p>
          </p:txBody>
        </p:sp>
      </p:grpSp>
      <p:grpSp>
        <p:nvGrpSpPr>
          <p:cNvPr name="Group 12" id="12"/>
          <p:cNvGrpSpPr/>
          <p:nvPr/>
        </p:nvGrpSpPr>
        <p:grpSpPr>
          <a:xfrm rot="0">
            <a:off x="12192000" y="4840469"/>
            <a:ext cx="6096000" cy="5446531"/>
            <a:chOff x="0" y="0"/>
            <a:chExt cx="1605531" cy="1434477"/>
          </a:xfrm>
        </p:grpSpPr>
        <p:sp>
          <p:nvSpPr>
            <p:cNvPr name="Freeform 13" id="13"/>
            <p:cNvSpPr/>
            <p:nvPr/>
          </p:nvSpPr>
          <p:spPr>
            <a:xfrm flipH="false" flipV="false" rot="0">
              <a:off x="0" y="0"/>
              <a:ext cx="1605531" cy="1434477"/>
            </a:xfrm>
            <a:custGeom>
              <a:avLst/>
              <a:gdLst/>
              <a:ahLst/>
              <a:cxnLst/>
              <a:rect r="r" b="b" t="t" l="l"/>
              <a:pathLst>
                <a:path h="1434477" w="1605531">
                  <a:moveTo>
                    <a:pt x="0" y="0"/>
                  </a:moveTo>
                  <a:lnTo>
                    <a:pt x="1605531" y="0"/>
                  </a:lnTo>
                  <a:lnTo>
                    <a:pt x="1605531" y="1434477"/>
                  </a:lnTo>
                  <a:lnTo>
                    <a:pt x="0" y="1434477"/>
                  </a:lnTo>
                  <a:close/>
                </a:path>
              </a:pathLst>
            </a:custGeom>
            <a:solidFill>
              <a:srgbClr val="DF682D"/>
            </a:solidFill>
          </p:spPr>
        </p:sp>
        <p:sp>
          <p:nvSpPr>
            <p:cNvPr name="TextBox 14" id="14"/>
            <p:cNvSpPr txBox="true"/>
            <p:nvPr/>
          </p:nvSpPr>
          <p:spPr>
            <a:xfrm>
              <a:off x="0" y="-9525"/>
              <a:ext cx="1605531" cy="1444002"/>
            </a:xfrm>
            <a:prstGeom prst="rect">
              <a:avLst/>
            </a:prstGeom>
          </p:spPr>
          <p:txBody>
            <a:bodyPr anchor="ctr" rtlCol="false" tIns="254000" lIns="254000" bIns="254000" rIns="254000"/>
            <a:lstStyle/>
            <a:p>
              <a:pPr algn="ctr">
                <a:lnSpc>
                  <a:spcPts val="5040"/>
                </a:lnSpc>
              </a:pPr>
              <a:r>
                <a:rPr lang="en-US" sz="4200" spc="-105">
                  <a:solidFill>
                    <a:srgbClr val="FFFFFF"/>
                  </a:solidFill>
                  <a:latin typeface="HK Grotesk Bold"/>
                </a:rPr>
                <a:t>ELAKIL </a:t>
              </a:r>
            </a:p>
            <a:p>
              <a:pPr algn="ctr">
                <a:lnSpc>
                  <a:spcPts val="5040"/>
                </a:lnSpc>
              </a:pPr>
              <a:r>
                <a:rPr lang="en-US" sz="4200" spc="-105">
                  <a:solidFill>
                    <a:srgbClr val="FFFFFF"/>
                  </a:solidFill>
                  <a:latin typeface="HK Grotesk Bold"/>
                </a:rPr>
                <a:t>HAKIMA</a:t>
              </a:r>
            </a:p>
            <a:p>
              <a:pPr algn="ctr">
                <a:lnSpc>
                  <a:spcPts val="5040"/>
                </a:lnSpc>
              </a:pPr>
            </a:p>
          </p:txBody>
        </p:sp>
      </p:grpSp>
      <p:sp>
        <p:nvSpPr>
          <p:cNvPr name="Freeform 15" id="15"/>
          <p:cNvSpPr/>
          <p:nvPr/>
        </p:nvSpPr>
        <p:spPr>
          <a:xfrm flipH="false" flipV="false" rot="0">
            <a:off x="12211050" y="0"/>
            <a:ext cx="6096000" cy="4840469"/>
          </a:xfrm>
          <a:custGeom>
            <a:avLst/>
            <a:gdLst/>
            <a:ahLst/>
            <a:cxnLst/>
            <a:rect r="r" b="b" t="t" l="l"/>
            <a:pathLst>
              <a:path h="4840469" w="6096000">
                <a:moveTo>
                  <a:pt x="0" y="0"/>
                </a:moveTo>
                <a:lnTo>
                  <a:pt x="6096000" y="0"/>
                </a:lnTo>
                <a:lnTo>
                  <a:pt x="6096000" y="4840469"/>
                </a:lnTo>
                <a:lnTo>
                  <a:pt x="0" y="4840469"/>
                </a:lnTo>
                <a:lnTo>
                  <a:pt x="0" y="0"/>
                </a:lnTo>
                <a:close/>
              </a:path>
            </a:pathLst>
          </a:custGeom>
          <a:blipFill>
            <a:blip r:embed="rId2"/>
            <a:stretch>
              <a:fillRect l="-9776" t="0" r="-9776" b="0"/>
            </a:stretch>
          </a:blipFill>
        </p:spPr>
      </p:sp>
      <p:sp>
        <p:nvSpPr>
          <p:cNvPr name="Freeform 16" id="16"/>
          <p:cNvSpPr/>
          <p:nvPr/>
        </p:nvSpPr>
        <p:spPr>
          <a:xfrm flipH="false" flipV="false" rot="0">
            <a:off x="-32433" y="-69633"/>
            <a:ext cx="6128433" cy="5194983"/>
          </a:xfrm>
          <a:custGeom>
            <a:avLst/>
            <a:gdLst/>
            <a:ahLst/>
            <a:cxnLst/>
            <a:rect r="r" b="b" t="t" l="l"/>
            <a:pathLst>
              <a:path h="5194983" w="6128433">
                <a:moveTo>
                  <a:pt x="0" y="0"/>
                </a:moveTo>
                <a:lnTo>
                  <a:pt x="6128433" y="0"/>
                </a:lnTo>
                <a:lnTo>
                  <a:pt x="6128433" y="5194983"/>
                </a:lnTo>
                <a:lnTo>
                  <a:pt x="0" y="5194983"/>
                </a:lnTo>
                <a:lnTo>
                  <a:pt x="0" y="0"/>
                </a:lnTo>
                <a:close/>
              </a:path>
            </a:pathLst>
          </a:custGeom>
          <a:blipFill>
            <a:blip r:embed="rId3"/>
            <a:stretch>
              <a:fillRect l="0" t="-11174" r="-3713" b="-11174"/>
            </a:stretch>
          </a:blipFill>
        </p:spPr>
      </p:sp>
      <p:sp>
        <p:nvSpPr>
          <p:cNvPr name="Freeform 17" id="17"/>
          <p:cNvSpPr/>
          <p:nvPr/>
        </p:nvSpPr>
        <p:spPr>
          <a:xfrm flipH="false" flipV="false" rot="0">
            <a:off x="2692" y="5143500"/>
            <a:ext cx="6096000" cy="5143500"/>
          </a:xfrm>
          <a:custGeom>
            <a:avLst/>
            <a:gdLst/>
            <a:ahLst/>
            <a:cxnLst/>
            <a:rect r="r" b="b" t="t" l="l"/>
            <a:pathLst>
              <a:path h="5143500" w="6096000">
                <a:moveTo>
                  <a:pt x="0" y="0"/>
                </a:moveTo>
                <a:lnTo>
                  <a:pt x="6096000" y="0"/>
                </a:lnTo>
                <a:lnTo>
                  <a:pt x="6096000" y="5143500"/>
                </a:lnTo>
                <a:lnTo>
                  <a:pt x="0" y="5143500"/>
                </a:lnTo>
                <a:lnTo>
                  <a:pt x="0" y="0"/>
                </a:lnTo>
                <a:close/>
              </a:path>
            </a:pathLst>
          </a:custGeom>
          <a:blipFill>
            <a:blip r:embed="rId4"/>
            <a:stretch>
              <a:fillRect l="-39000" t="0" r="-29749" b="0"/>
            </a:stretch>
          </a:blipFill>
        </p:spPr>
      </p:sp>
      <p:sp>
        <p:nvSpPr>
          <p:cNvPr name="TextBox 18" id="18"/>
          <p:cNvSpPr txBox="true"/>
          <p:nvPr/>
        </p:nvSpPr>
        <p:spPr>
          <a:xfrm rot="0">
            <a:off x="5877943" y="211578"/>
            <a:ext cx="5981194" cy="4715013"/>
          </a:xfrm>
          <a:prstGeom prst="rect">
            <a:avLst/>
          </a:prstGeom>
        </p:spPr>
        <p:txBody>
          <a:bodyPr anchor="t" rtlCol="false" tIns="0" lIns="0" bIns="0" rIns="0">
            <a:spAutoFit/>
          </a:bodyPr>
          <a:lstStyle/>
          <a:p>
            <a:pPr>
              <a:lnSpc>
                <a:spcPts val="9347"/>
              </a:lnSpc>
            </a:pPr>
            <a:r>
              <a:rPr lang="en-US" sz="7478">
                <a:solidFill>
                  <a:srgbClr val="FFFFFF"/>
                </a:solidFill>
                <a:cs typeface="HK Grotesk Bold"/>
              </a:rPr>
              <a:t>دور التنمية الثقافية في ترسيخ قيم المجتمع</a:t>
            </a:r>
          </a:p>
        </p:txBody>
      </p:sp>
      <p:sp>
        <p:nvSpPr>
          <p:cNvPr name="Freeform 19" id="19"/>
          <p:cNvSpPr/>
          <p:nvPr/>
        </p:nvSpPr>
        <p:spPr>
          <a:xfrm flipH="false" flipV="false" rot="0">
            <a:off x="12211050" y="4840469"/>
            <a:ext cx="7154702" cy="6353594"/>
          </a:xfrm>
          <a:custGeom>
            <a:avLst/>
            <a:gdLst/>
            <a:ahLst/>
            <a:cxnLst/>
            <a:rect r="r" b="b" t="t" l="l"/>
            <a:pathLst>
              <a:path h="6353594" w="7154702">
                <a:moveTo>
                  <a:pt x="0" y="0"/>
                </a:moveTo>
                <a:lnTo>
                  <a:pt x="7154702" y="0"/>
                </a:lnTo>
                <a:lnTo>
                  <a:pt x="7154702" y="6353595"/>
                </a:lnTo>
                <a:lnTo>
                  <a:pt x="0" y="6353595"/>
                </a:lnTo>
                <a:lnTo>
                  <a:pt x="0" y="0"/>
                </a:lnTo>
                <a:close/>
              </a:path>
            </a:pathLst>
          </a:custGeom>
          <a:blipFill>
            <a:blip r:embed="rId5"/>
            <a:stretch>
              <a:fillRect l="-47295" t="-11323" r="-28452"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2A25D"/>
        </a:solidFill>
      </p:bgPr>
    </p:bg>
    <p:spTree>
      <p:nvGrpSpPr>
        <p:cNvPr id="1" name=""/>
        <p:cNvGrpSpPr/>
        <p:nvPr/>
      </p:nvGrpSpPr>
      <p:grpSpPr>
        <a:xfrm>
          <a:off x="0" y="0"/>
          <a:ext cx="0" cy="0"/>
          <a:chOff x="0" y="0"/>
          <a:chExt cx="0" cy="0"/>
        </a:xfrm>
      </p:grpSpPr>
      <p:sp>
        <p:nvSpPr>
          <p:cNvPr name="AutoShape 2" id="2"/>
          <p:cNvSpPr/>
          <p:nvPr/>
        </p:nvSpPr>
        <p:spPr>
          <a:xfrm rot="0">
            <a:off x="-4546834" y="-5337034"/>
            <a:ext cx="8229600" cy="10287000"/>
          </a:xfrm>
          <a:prstGeom prst="rect">
            <a:avLst/>
          </a:prstGeom>
          <a:solidFill>
            <a:srgbClr val="FFC924"/>
          </a:solidFill>
        </p:spPr>
      </p:sp>
      <p:grpSp>
        <p:nvGrpSpPr>
          <p:cNvPr name="Group 3" id="3"/>
          <p:cNvGrpSpPr/>
          <p:nvPr/>
        </p:nvGrpSpPr>
        <p:grpSpPr>
          <a:xfrm rot="0">
            <a:off x="16898362" y="8897362"/>
            <a:ext cx="721877" cy="721877"/>
            <a:chOff x="0" y="0"/>
            <a:chExt cx="962502" cy="962502"/>
          </a:xfrm>
        </p:grpSpPr>
        <p:grpSp>
          <p:nvGrpSpPr>
            <p:cNvPr name="Group 4" id="4"/>
            <p:cNvGrpSpPr>
              <a:grpSpLocks noChangeAspect="true"/>
            </p:cNvGrpSpPr>
            <p:nvPr/>
          </p:nvGrpSpPr>
          <p:grpSpPr>
            <a:xfrm rot="0">
              <a:off x="0" y="0"/>
              <a:ext cx="962502" cy="962502"/>
              <a:chOff x="-2540" y="-2540"/>
              <a:chExt cx="6355080" cy="6355080"/>
            </a:xfrm>
          </p:grpSpPr>
          <p:sp>
            <p:nvSpPr>
              <p:cNvPr name="Freeform 5" id="5"/>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6" id="6"/>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FFFFFF"/>
                  </a:solidFill>
                  <a:latin typeface="HK Grotesk Light"/>
                </a:rPr>
                <a:t>R|R</a:t>
              </a:r>
            </a:p>
          </p:txBody>
        </p:sp>
      </p:grpSp>
      <p:sp>
        <p:nvSpPr>
          <p:cNvPr name="Freeform 7" id="7"/>
          <p:cNvSpPr/>
          <p:nvPr/>
        </p:nvSpPr>
        <p:spPr>
          <a:xfrm flipH="false" flipV="false" rot="0">
            <a:off x="9157004" y="0"/>
            <a:ext cx="9476184" cy="10287000"/>
          </a:xfrm>
          <a:custGeom>
            <a:avLst/>
            <a:gdLst/>
            <a:ahLst/>
            <a:cxnLst/>
            <a:rect r="r" b="b" t="t" l="l"/>
            <a:pathLst>
              <a:path h="10287000" w="9476184">
                <a:moveTo>
                  <a:pt x="0" y="0"/>
                </a:moveTo>
                <a:lnTo>
                  <a:pt x="9476183" y="0"/>
                </a:lnTo>
                <a:lnTo>
                  <a:pt x="9476183" y="10287000"/>
                </a:lnTo>
                <a:lnTo>
                  <a:pt x="0" y="10287000"/>
                </a:lnTo>
                <a:lnTo>
                  <a:pt x="0" y="0"/>
                </a:lnTo>
                <a:close/>
              </a:path>
            </a:pathLst>
          </a:custGeom>
          <a:blipFill>
            <a:blip r:embed="rId2"/>
            <a:stretch>
              <a:fillRect l="-25643" t="0" r="-17905" b="0"/>
            </a:stretch>
          </a:blipFill>
        </p:spPr>
      </p:sp>
      <p:sp>
        <p:nvSpPr>
          <p:cNvPr name="TextBox 8" id="8"/>
          <p:cNvSpPr txBox="true"/>
          <p:nvPr/>
        </p:nvSpPr>
        <p:spPr>
          <a:xfrm rot="0">
            <a:off x="1028700" y="5216666"/>
            <a:ext cx="8102725" cy="1547970"/>
          </a:xfrm>
          <a:prstGeom prst="rect">
            <a:avLst/>
          </a:prstGeom>
        </p:spPr>
        <p:txBody>
          <a:bodyPr anchor="t" rtlCol="false" tIns="0" lIns="0" bIns="0" rIns="0">
            <a:spAutoFit/>
          </a:bodyPr>
          <a:lstStyle/>
          <a:p>
            <a:pPr>
              <a:lnSpc>
                <a:spcPts val="11519"/>
              </a:lnSpc>
            </a:pPr>
            <a:r>
              <a:rPr lang="en-US" sz="12000" spc="-300">
                <a:solidFill>
                  <a:srgbClr val="FFFFFF"/>
                </a:solidFill>
                <a:latin typeface="HK Grotesk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14297" y="3846844"/>
            <a:ext cx="3173703" cy="3226173"/>
            <a:chOff x="0" y="0"/>
            <a:chExt cx="835872" cy="849692"/>
          </a:xfrm>
        </p:grpSpPr>
        <p:sp>
          <p:nvSpPr>
            <p:cNvPr name="Freeform 3" id="3"/>
            <p:cNvSpPr/>
            <p:nvPr/>
          </p:nvSpPr>
          <p:spPr>
            <a:xfrm flipH="false" flipV="false" rot="0">
              <a:off x="0" y="0"/>
              <a:ext cx="835872" cy="849692"/>
            </a:xfrm>
            <a:custGeom>
              <a:avLst/>
              <a:gdLst/>
              <a:ahLst/>
              <a:cxnLst/>
              <a:rect r="r" b="b" t="t" l="l"/>
              <a:pathLst>
                <a:path h="849692" w="835872">
                  <a:moveTo>
                    <a:pt x="0" y="0"/>
                  </a:moveTo>
                  <a:lnTo>
                    <a:pt x="835872" y="0"/>
                  </a:lnTo>
                  <a:lnTo>
                    <a:pt x="835872" y="849692"/>
                  </a:lnTo>
                  <a:lnTo>
                    <a:pt x="0" y="849692"/>
                  </a:lnTo>
                  <a:close/>
                </a:path>
              </a:pathLst>
            </a:custGeom>
            <a:solidFill>
              <a:srgbClr val="62A25D"/>
            </a:solidFill>
          </p:spPr>
        </p:sp>
        <p:sp>
          <p:nvSpPr>
            <p:cNvPr name="TextBox 4" id="4"/>
            <p:cNvSpPr txBox="true"/>
            <p:nvPr/>
          </p:nvSpPr>
          <p:spPr>
            <a:xfrm>
              <a:off x="0" y="-38100"/>
              <a:ext cx="835872" cy="887792"/>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9885942" y="7060827"/>
            <a:ext cx="2054652" cy="3226173"/>
            <a:chOff x="0" y="0"/>
            <a:chExt cx="541143" cy="849692"/>
          </a:xfrm>
        </p:grpSpPr>
        <p:sp>
          <p:nvSpPr>
            <p:cNvPr name="Freeform 6" id="6"/>
            <p:cNvSpPr/>
            <p:nvPr/>
          </p:nvSpPr>
          <p:spPr>
            <a:xfrm flipH="false" flipV="false" rot="0">
              <a:off x="0" y="0"/>
              <a:ext cx="541143" cy="849692"/>
            </a:xfrm>
            <a:custGeom>
              <a:avLst/>
              <a:gdLst/>
              <a:ahLst/>
              <a:cxnLst/>
              <a:rect r="r" b="b" t="t" l="l"/>
              <a:pathLst>
                <a:path h="849692" w="541143">
                  <a:moveTo>
                    <a:pt x="0" y="0"/>
                  </a:moveTo>
                  <a:lnTo>
                    <a:pt x="541143" y="0"/>
                  </a:lnTo>
                  <a:lnTo>
                    <a:pt x="541143" y="849692"/>
                  </a:lnTo>
                  <a:lnTo>
                    <a:pt x="0" y="849692"/>
                  </a:lnTo>
                  <a:close/>
                </a:path>
              </a:pathLst>
            </a:custGeom>
            <a:solidFill>
              <a:srgbClr val="FFC924"/>
            </a:solidFill>
          </p:spPr>
        </p:sp>
        <p:sp>
          <p:nvSpPr>
            <p:cNvPr name="TextBox 7" id="7"/>
            <p:cNvSpPr txBox="true"/>
            <p:nvPr/>
          </p:nvSpPr>
          <p:spPr>
            <a:xfrm>
              <a:off x="0" y="-38100"/>
              <a:ext cx="541143" cy="887792"/>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6821584" y="6961504"/>
            <a:ext cx="3064358" cy="3325496"/>
          </a:xfrm>
          <a:custGeom>
            <a:avLst/>
            <a:gdLst/>
            <a:ahLst/>
            <a:cxnLst/>
            <a:rect r="r" b="b" t="t" l="l"/>
            <a:pathLst>
              <a:path h="3325496" w="3064358">
                <a:moveTo>
                  <a:pt x="0" y="0"/>
                </a:moveTo>
                <a:lnTo>
                  <a:pt x="3064358" y="0"/>
                </a:lnTo>
                <a:lnTo>
                  <a:pt x="3064358" y="3325496"/>
                </a:lnTo>
                <a:lnTo>
                  <a:pt x="0" y="3325496"/>
                </a:lnTo>
                <a:lnTo>
                  <a:pt x="0" y="0"/>
                </a:lnTo>
                <a:close/>
              </a:path>
            </a:pathLst>
          </a:custGeom>
          <a:blipFill>
            <a:blip r:embed="rId2"/>
            <a:stretch>
              <a:fillRect l="0" t="-19078" r="-5748" b="-27088"/>
            </a:stretch>
          </a:blipFill>
        </p:spPr>
      </p:sp>
      <p:grpSp>
        <p:nvGrpSpPr>
          <p:cNvPr name="Group 9" id="9"/>
          <p:cNvGrpSpPr/>
          <p:nvPr/>
        </p:nvGrpSpPr>
        <p:grpSpPr>
          <a:xfrm rot="0">
            <a:off x="0" y="7060827"/>
            <a:ext cx="6821584" cy="3226173"/>
            <a:chOff x="0" y="0"/>
            <a:chExt cx="1796631" cy="849692"/>
          </a:xfrm>
        </p:grpSpPr>
        <p:sp>
          <p:nvSpPr>
            <p:cNvPr name="Freeform 10" id="10"/>
            <p:cNvSpPr/>
            <p:nvPr/>
          </p:nvSpPr>
          <p:spPr>
            <a:xfrm flipH="false" flipV="false" rot="0">
              <a:off x="0" y="0"/>
              <a:ext cx="1796631" cy="849692"/>
            </a:xfrm>
            <a:custGeom>
              <a:avLst/>
              <a:gdLst/>
              <a:ahLst/>
              <a:cxnLst/>
              <a:rect r="r" b="b" t="t" l="l"/>
              <a:pathLst>
                <a:path h="849692" w="1796631">
                  <a:moveTo>
                    <a:pt x="0" y="0"/>
                  </a:moveTo>
                  <a:lnTo>
                    <a:pt x="1796631" y="0"/>
                  </a:lnTo>
                  <a:lnTo>
                    <a:pt x="1796631" y="849692"/>
                  </a:lnTo>
                  <a:lnTo>
                    <a:pt x="0" y="849692"/>
                  </a:lnTo>
                  <a:close/>
                </a:path>
              </a:pathLst>
            </a:custGeom>
            <a:solidFill>
              <a:srgbClr val="E6E6E6"/>
            </a:solidFill>
          </p:spPr>
        </p:sp>
        <p:sp>
          <p:nvSpPr>
            <p:cNvPr name="TextBox 11" id="11"/>
            <p:cNvSpPr txBox="true"/>
            <p:nvPr/>
          </p:nvSpPr>
          <p:spPr>
            <a:xfrm>
              <a:off x="0" y="-28575"/>
              <a:ext cx="1796631" cy="878267"/>
            </a:xfrm>
            <a:prstGeom prst="rect">
              <a:avLst/>
            </a:prstGeom>
          </p:spPr>
          <p:txBody>
            <a:bodyPr anchor="ctr" rtlCol="false" tIns="50800" lIns="50800" bIns="50800" rIns="50800"/>
            <a:lstStyle/>
            <a:p>
              <a:pPr>
                <a:lnSpc>
                  <a:spcPts val="1960"/>
                </a:lnSpc>
              </a:pPr>
            </a:p>
          </p:txBody>
        </p:sp>
      </p:grpSp>
      <p:sp>
        <p:nvSpPr>
          <p:cNvPr name="Freeform 12" id="12"/>
          <p:cNvSpPr/>
          <p:nvPr/>
        </p:nvSpPr>
        <p:spPr>
          <a:xfrm flipH="false" flipV="false" rot="0">
            <a:off x="6821584" y="-111512"/>
            <a:ext cx="5119010" cy="7073017"/>
          </a:xfrm>
          <a:custGeom>
            <a:avLst/>
            <a:gdLst/>
            <a:ahLst/>
            <a:cxnLst/>
            <a:rect r="r" b="b" t="t" l="l"/>
            <a:pathLst>
              <a:path h="7073017" w="5119010">
                <a:moveTo>
                  <a:pt x="0" y="0"/>
                </a:moveTo>
                <a:lnTo>
                  <a:pt x="5119010" y="0"/>
                </a:lnTo>
                <a:lnTo>
                  <a:pt x="5119010" y="7073016"/>
                </a:lnTo>
                <a:lnTo>
                  <a:pt x="0" y="7073016"/>
                </a:lnTo>
                <a:lnTo>
                  <a:pt x="0" y="0"/>
                </a:lnTo>
                <a:close/>
              </a:path>
            </a:pathLst>
          </a:custGeom>
          <a:blipFill>
            <a:blip r:embed="rId3"/>
            <a:stretch>
              <a:fillRect l="-72819" t="0" r="-72819" b="0"/>
            </a:stretch>
          </a:blipFill>
        </p:spPr>
      </p:sp>
      <p:sp>
        <p:nvSpPr>
          <p:cNvPr name="Freeform 13" id="13"/>
          <p:cNvSpPr/>
          <p:nvPr/>
        </p:nvSpPr>
        <p:spPr>
          <a:xfrm flipH="false" flipV="false" rot="0">
            <a:off x="11940594" y="14172"/>
            <a:ext cx="3173703" cy="3863572"/>
          </a:xfrm>
          <a:custGeom>
            <a:avLst/>
            <a:gdLst/>
            <a:ahLst/>
            <a:cxnLst/>
            <a:rect r="r" b="b" t="t" l="l"/>
            <a:pathLst>
              <a:path h="3863572" w="3173703">
                <a:moveTo>
                  <a:pt x="0" y="0"/>
                </a:moveTo>
                <a:lnTo>
                  <a:pt x="3173703" y="0"/>
                </a:lnTo>
                <a:lnTo>
                  <a:pt x="3173703" y="3863572"/>
                </a:lnTo>
                <a:lnTo>
                  <a:pt x="0" y="3863572"/>
                </a:lnTo>
                <a:lnTo>
                  <a:pt x="0" y="0"/>
                </a:lnTo>
                <a:close/>
              </a:path>
            </a:pathLst>
          </a:custGeom>
          <a:blipFill>
            <a:blip r:embed="rId4"/>
            <a:stretch>
              <a:fillRect l="-17998" t="0" r="-68094" b="0"/>
            </a:stretch>
          </a:blipFill>
        </p:spPr>
      </p:sp>
      <p:sp>
        <p:nvSpPr>
          <p:cNvPr name="Freeform 14" id="14"/>
          <p:cNvSpPr/>
          <p:nvPr/>
        </p:nvSpPr>
        <p:spPr>
          <a:xfrm flipH="false" flipV="false" rot="0">
            <a:off x="6821584" y="7097822"/>
            <a:ext cx="5119010" cy="3474613"/>
          </a:xfrm>
          <a:custGeom>
            <a:avLst/>
            <a:gdLst/>
            <a:ahLst/>
            <a:cxnLst/>
            <a:rect r="r" b="b" t="t" l="l"/>
            <a:pathLst>
              <a:path h="3474613" w="5119010">
                <a:moveTo>
                  <a:pt x="0" y="0"/>
                </a:moveTo>
                <a:lnTo>
                  <a:pt x="5119010" y="0"/>
                </a:lnTo>
                <a:lnTo>
                  <a:pt x="5119010" y="3474612"/>
                </a:lnTo>
                <a:lnTo>
                  <a:pt x="0" y="3474612"/>
                </a:lnTo>
                <a:lnTo>
                  <a:pt x="0" y="0"/>
                </a:lnTo>
                <a:close/>
              </a:path>
            </a:pathLst>
          </a:custGeom>
          <a:blipFill>
            <a:blip r:embed="rId5"/>
            <a:stretch>
              <a:fillRect l="-20776" t="0" r="0" b="0"/>
            </a:stretch>
          </a:blipFill>
        </p:spPr>
      </p:sp>
      <p:sp>
        <p:nvSpPr>
          <p:cNvPr name="Freeform 15" id="15"/>
          <p:cNvSpPr/>
          <p:nvPr/>
        </p:nvSpPr>
        <p:spPr>
          <a:xfrm flipH="false" flipV="false" rot="0">
            <a:off x="11940594" y="3877744"/>
            <a:ext cx="3173703" cy="6440156"/>
          </a:xfrm>
          <a:custGeom>
            <a:avLst/>
            <a:gdLst/>
            <a:ahLst/>
            <a:cxnLst/>
            <a:rect r="r" b="b" t="t" l="l"/>
            <a:pathLst>
              <a:path h="6440156" w="3173703">
                <a:moveTo>
                  <a:pt x="0" y="0"/>
                </a:moveTo>
                <a:lnTo>
                  <a:pt x="3173703" y="0"/>
                </a:lnTo>
                <a:lnTo>
                  <a:pt x="3173703" y="6440156"/>
                </a:lnTo>
                <a:lnTo>
                  <a:pt x="0" y="6440156"/>
                </a:lnTo>
                <a:lnTo>
                  <a:pt x="0" y="0"/>
                </a:lnTo>
                <a:close/>
              </a:path>
            </a:pathLst>
          </a:custGeom>
          <a:blipFill>
            <a:blip r:embed="rId6"/>
            <a:stretch>
              <a:fillRect l="-118244" t="-6727" r="-106832" b="0"/>
            </a:stretch>
          </a:blipFill>
        </p:spPr>
      </p:sp>
      <p:sp>
        <p:nvSpPr>
          <p:cNvPr name="Freeform 16" id="16"/>
          <p:cNvSpPr/>
          <p:nvPr/>
        </p:nvSpPr>
        <p:spPr>
          <a:xfrm flipH="false" flipV="false" rot="0">
            <a:off x="15114297" y="-356311"/>
            <a:ext cx="4172721" cy="4361210"/>
          </a:xfrm>
          <a:custGeom>
            <a:avLst/>
            <a:gdLst/>
            <a:ahLst/>
            <a:cxnLst/>
            <a:rect r="r" b="b" t="t" l="l"/>
            <a:pathLst>
              <a:path h="4361210" w="4172721">
                <a:moveTo>
                  <a:pt x="0" y="0"/>
                </a:moveTo>
                <a:lnTo>
                  <a:pt x="4172721" y="0"/>
                </a:lnTo>
                <a:lnTo>
                  <a:pt x="4172721" y="4361210"/>
                </a:lnTo>
                <a:lnTo>
                  <a:pt x="0" y="4361210"/>
                </a:lnTo>
                <a:lnTo>
                  <a:pt x="0" y="0"/>
                </a:lnTo>
                <a:close/>
              </a:path>
            </a:pathLst>
          </a:custGeom>
          <a:blipFill>
            <a:blip r:embed="rId7"/>
            <a:stretch>
              <a:fillRect l="-32025" t="0" r="-24672" b="0"/>
            </a:stretch>
          </a:blipFill>
        </p:spPr>
      </p:sp>
      <p:sp>
        <p:nvSpPr>
          <p:cNvPr name="Freeform 17" id="17"/>
          <p:cNvSpPr/>
          <p:nvPr/>
        </p:nvSpPr>
        <p:spPr>
          <a:xfrm flipH="false" flipV="false" rot="0">
            <a:off x="15114297" y="3877744"/>
            <a:ext cx="4033117" cy="6755846"/>
          </a:xfrm>
          <a:custGeom>
            <a:avLst/>
            <a:gdLst/>
            <a:ahLst/>
            <a:cxnLst/>
            <a:rect r="r" b="b" t="t" l="l"/>
            <a:pathLst>
              <a:path h="6755846" w="4033117">
                <a:moveTo>
                  <a:pt x="0" y="0"/>
                </a:moveTo>
                <a:lnTo>
                  <a:pt x="4033117" y="0"/>
                </a:lnTo>
                <a:lnTo>
                  <a:pt x="4033117" y="6755846"/>
                </a:lnTo>
                <a:lnTo>
                  <a:pt x="0" y="6755846"/>
                </a:lnTo>
                <a:lnTo>
                  <a:pt x="0" y="0"/>
                </a:lnTo>
                <a:close/>
              </a:path>
            </a:pathLst>
          </a:custGeom>
          <a:blipFill>
            <a:blip r:embed="rId8"/>
            <a:stretch>
              <a:fillRect l="-62146" t="0" r="-62146" b="0"/>
            </a:stretch>
          </a:blipFill>
        </p:spPr>
      </p:sp>
      <p:sp>
        <p:nvSpPr>
          <p:cNvPr name="TextBox 18" id="18"/>
          <p:cNvSpPr txBox="true"/>
          <p:nvPr/>
        </p:nvSpPr>
        <p:spPr>
          <a:xfrm rot="0">
            <a:off x="1009511" y="957723"/>
            <a:ext cx="4231062" cy="1866492"/>
          </a:xfrm>
          <a:prstGeom prst="rect">
            <a:avLst/>
          </a:prstGeom>
        </p:spPr>
        <p:txBody>
          <a:bodyPr anchor="t" rtlCol="false" tIns="0" lIns="0" bIns="0" rIns="0">
            <a:spAutoFit/>
          </a:bodyPr>
          <a:lstStyle/>
          <a:p>
            <a:pPr>
              <a:lnSpc>
                <a:spcPts val="7226"/>
              </a:lnSpc>
            </a:pPr>
            <a:r>
              <a:rPr lang="en-US" sz="7299">
                <a:solidFill>
                  <a:srgbClr val="191769"/>
                </a:solidFill>
                <a:cs typeface="HK Grotesk Bold"/>
              </a:rPr>
              <a:t>المقدمة</a:t>
            </a:r>
          </a:p>
          <a:p>
            <a:pPr algn="l" marL="0" indent="0" lvl="0">
              <a:lnSpc>
                <a:spcPts val="7227"/>
              </a:lnSpc>
              <a:spcBef>
                <a:spcPct val="0"/>
              </a:spcBef>
            </a:pPr>
          </a:p>
        </p:txBody>
      </p:sp>
      <p:sp>
        <p:nvSpPr>
          <p:cNvPr name="TextBox 19" id="19"/>
          <p:cNvSpPr txBox="true"/>
          <p:nvPr/>
        </p:nvSpPr>
        <p:spPr>
          <a:xfrm rot="0">
            <a:off x="235225" y="1767144"/>
            <a:ext cx="6389512" cy="3991950"/>
          </a:xfrm>
          <a:prstGeom prst="rect">
            <a:avLst/>
          </a:prstGeom>
        </p:spPr>
        <p:txBody>
          <a:bodyPr anchor="t" rtlCol="false" tIns="0" lIns="0" bIns="0" rIns="0">
            <a:spAutoFit/>
          </a:bodyPr>
          <a:lstStyle/>
          <a:p>
            <a:pPr>
              <a:lnSpc>
                <a:spcPts val="2710"/>
              </a:lnSpc>
              <a:spcBef>
                <a:spcPts val="2032"/>
              </a:spcBef>
            </a:pPr>
          </a:p>
          <a:p>
            <a:pPr algn="ctr">
              <a:lnSpc>
                <a:spcPts val="5115"/>
              </a:lnSpc>
              <a:spcBef>
                <a:spcPts val="3836"/>
              </a:spcBef>
            </a:pPr>
            <a:r>
              <a:rPr lang="en-US" sz="2873">
                <a:solidFill>
                  <a:srgbClr val="191769"/>
                </a:solidFill>
                <a:latin typeface="HK Grotesk Light"/>
                <a:cs typeface="HK Grotesk Light"/>
              </a:rPr>
              <a:t>تعتبر التنمية الثقافية عملية شاملة تهدف إلى تعزيز وتطوير الثقافة في المجتمع. إنها تشمل تعزيز التراث الثقافي والفنون والعادات والتقاليد واللغة والتعليم والتوعية الثقافية. من خلال هذه الجهود، يمكن ترسيخ القيم والمبادئ التي تجعل المجتمع أكثر تلاحمًا وتماسكًا.</a:t>
            </a:r>
          </a:p>
        </p:txBody>
      </p:sp>
      <p:sp>
        <p:nvSpPr>
          <p:cNvPr name="TextBox 20" id="20"/>
          <p:cNvSpPr txBox="true"/>
          <p:nvPr/>
        </p:nvSpPr>
        <p:spPr>
          <a:xfrm rot="0">
            <a:off x="235225" y="7365807"/>
            <a:ext cx="6586360" cy="2300955"/>
          </a:xfrm>
          <a:prstGeom prst="rect">
            <a:avLst/>
          </a:prstGeom>
        </p:spPr>
        <p:txBody>
          <a:bodyPr anchor="t" rtlCol="false" tIns="0" lIns="0" bIns="0" rIns="0">
            <a:spAutoFit/>
          </a:bodyPr>
          <a:lstStyle/>
          <a:p>
            <a:pPr algn="ctr" marL="672100" indent="-336050" lvl="1">
              <a:lnSpc>
                <a:spcPts val="3735"/>
              </a:lnSpc>
              <a:spcBef>
                <a:spcPct val="0"/>
              </a:spcBef>
              <a:buFont typeface="Arial"/>
              <a:buChar char="•"/>
            </a:pPr>
            <a:r>
              <a:rPr lang="en-US" sz="3113" spc="-77">
                <a:solidFill>
                  <a:srgbClr val="191769"/>
                </a:solidFill>
                <a:cs typeface="HK Grotesk"/>
              </a:rPr>
              <a:t>هدف </a:t>
            </a:r>
            <a:r>
              <a:rPr lang="en-US" sz="3113" spc="-77">
                <a:solidFill>
                  <a:srgbClr val="191769"/>
                </a:solidFill>
                <a:latin typeface="HK Grotesk"/>
                <a:cs typeface="HK Grotesk"/>
              </a:rPr>
              <a:t>العرض: فهم كيف تساهم التنمية الثقافية في تعزيز وترسيخ قيم المجتمع.</a:t>
            </a:r>
          </a:p>
          <a:p>
            <a:pPr algn="ctr">
              <a:lnSpc>
                <a:spcPts val="3735"/>
              </a:lnSpc>
              <a:spcBef>
                <a:spcPct val="0"/>
              </a:spcBef>
            </a:pPr>
            <a:r>
              <a:rPr lang="en-US" sz="3113" spc="-77">
                <a:solidFill>
                  <a:srgbClr val="191769"/>
                </a:solidFill>
                <a:latin typeface="HK Grotesk"/>
                <a:cs typeface="HK Grotesk"/>
              </a:rPr>
              <a:t>مما يساهم في التنمية الاقتصادية والاجتماعية.</a:t>
            </a:r>
          </a:p>
          <a:p>
            <a:pPr algn="ctr">
              <a:lnSpc>
                <a:spcPts val="345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grpSp>
        <p:nvGrpSpPr>
          <p:cNvPr name="Group 2" id="2"/>
          <p:cNvGrpSpPr/>
          <p:nvPr/>
        </p:nvGrpSpPr>
        <p:grpSpPr>
          <a:xfrm rot="0">
            <a:off x="0" y="1459183"/>
            <a:ext cx="8765257" cy="8827817"/>
            <a:chOff x="0" y="0"/>
            <a:chExt cx="2308545" cy="2325022"/>
          </a:xfrm>
        </p:grpSpPr>
        <p:sp>
          <p:nvSpPr>
            <p:cNvPr name="Freeform 3" id="3"/>
            <p:cNvSpPr/>
            <p:nvPr/>
          </p:nvSpPr>
          <p:spPr>
            <a:xfrm flipH="false" flipV="false" rot="0">
              <a:off x="0" y="0"/>
              <a:ext cx="2308545" cy="2325022"/>
            </a:xfrm>
            <a:custGeom>
              <a:avLst/>
              <a:gdLst/>
              <a:ahLst/>
              <a:cxnLst/>
              <a:rect r="r" b="b" t="t" l="l"/>
              <a:pathLst>
                <a:path h="2325022" w="2308545">
                  <a:moveTo>
                    <a:pt x="0" y="0"/>
                  </a:moveTo>
                  <a:lnTo>
                    <a:pt x="2308545" y="0"/>
                  </a:lnTo>
                  <a:lnTo>
                    <a:pt x="2308545" y="2325022"/>
                  </a:lnTo>
                  <a:lnTo>
                    <a:pt x="0" y="2325022"/>
                  </a:lnTo>
                  <a:close/>
                </a:path>
              </a:pathLst>
            </a:custGeom>
            <a:solidFill>
              <a:srgbClr val="FFC924"/>
            </a:solidFill>
          </p:spPr>
        </p:sp>
        <p:sp>
          <p:nvSpPr>
            <p:cNvPr name="TextBox 4" id="4"/>
            <p:cNvSpPr txBox="true"/>
            <p:nvPr/>
          </p:nvSpPr>
          <p:spPr>
            <a:xfrm>
              <a:off x="0" y="-38100"/>
              <a:ext cx="2308545" cy="2363122"/>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6898362" y="8897362"/>
            <a:ext cx="721877" cy="721877"/>
            <a:chOff x="0" y="0"/>
            <a:chExt cx="962502" cy="962502"/>
          </a:xfrm>
        </p:grpSpPr>
        <p:grpSp>
          <p:nvGrpSpPr>
            <p:cNvPr name="Group 6" id="6"/>
            <p:cNvGrpSpPr>
              <a:grpSpLocks noChangeAspect="true"/>
            </p:cNvGrpSpPr>
            <p:nvPr/>
          </p:nvGrpSpPr>
          <p:grpSpPr>
            <a:xfrm rot="0">
              <a:off x="0" y="0"/>
              <a:ext cx="962502" cy="962502"/>
              <a:chOff x="-2540" y="-2540"/>
              <a:chExt cx="6355080" cy="6355080"/>
            </a:xfrm>
          </p:grpSpPr>
          <p:sp>
            <p:nvSpPr>
              <p:cNvPr name="Freeform 7" id="7"/>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8" id="8"/>
            <p:cNvSpPr txBox="true"/>
            <p:nvPr/>
          </p:nvSpPr>
          <p:spPr>
            <a:xfrm rot="0">
              <a:off x="96577" y="292570"/>
              <a:ext cx="769348" cy="415462"/>
            </a:xfrm>
            <a:prstGeom prst="rect">
              <a:avLst/>
            </a:prstGeom>
          </p:spPr>
          <p:txBody>
            <a:bodyPr anchor="t" rtlCol="false" tIns="0" lIns="0" bIns="0" rIns="0">
              <a:spAutoFit/>
            </a:bodyPr>
            <a:lstStyle/>
            <a:p>
              <a:pPr algn="ctr">
                <a:lnSpc>
                  <a:spcPts val="2228"/>
                </a:lnSpc>
              </a:pPr>
              <a:r>
                <a:rPr lang="en-US" sz="2251">
                  <a:solidFill>
                    <a:srgbClr val="FFFFFF"/>
                  </a:solidFill>
                  <a:latin typeface="HK Grotesk Light"/>
                </a:rPr>
                <a:t>R|R</a:t>
              </a:r>
            </a:p>
          </p:txBody>
        </p:sp>
      </p:grpSp>
      <p:pic>
        <p:nvPicPr>
          <p:cNvPr name="Picture 9" id="9">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44055" t="13805" r="143" b="0"/>
          <a:stretch>
            <a:fillRect/>
          </a:stretch>
        </p:blipFill>
        <p:spPr>
          <a:xfrm flipH="false" flipV="false" rot="0">
            <a:off x="8765257" y="2012879"/>
            <a:ext cx="9522743" cy="8274121"/>
          </a:xfrm>
          <a:prstGeom prst="rect">
            <a:avLst/>
          </a:prstGeom>
        </p:spPr>
      </p:pic>
      <p:grpSp>
        <p:nvGrpSpPr>
          <p:cNvPr name="Group 10" id="10"/>
          <p:cNvGrpSpPr/>
          <p:nvPr/>
        </p:nvGrpSpPr>
        <p:grpSpPr>
          <a:xfrm rot="0">
            <a:off x="-135356" y="0"/>
            <a:ext cx="10478260" cy="14018822"/>
            <a:chOff x="0" y="0"/>
            <a:chExt cx="13971014" cy="18691763"/>
          </a:xfrm>
        </p:grpSpPr>
        <p:sp>
          <p:nvSpPr>
            <p:cNvPr name="TextBox 11" id="11"/>
            <p:cNvSpPr txBox="true"/>
            <p:nvPr/>
          </p:nvSpPr>
          <p:spPr>
            <a:xfrm rot="0">
              <a:off x="0" y="-133350"/>
              <a:ext cx="13971014" cy="1669929"/>
            </a:xfrm>
            <a:prstGeom prst="rect">
              <a:avLst/>
            </a:prstGeom>
          </p:spPr>
          <p:txBody>
            <a:bodyPr anchor="t" rtlCol="false" tIns="0" lIns="0" bIns="0" rIns="0">
              <a:spAutoFit/>
            </a:bodyPr>
            <a:lstStyle/>
            <a:p>
              <a:pPr>
                <a:lnSpc>
                  <a:spcPts val="10479"/>
                </a:lnSpc>
              </a:pPr>
              <a:r>
                <a:rPr lang="en-US" sz="7593" spc="-189">
                  <a:solidFill>
                    <a:srgbClr val="FFFFFF"/>
                  </a:solidFill>
                  <a:cs typeface="HK Grotesk Bold"/>
                </a:rPr>
                <a:t>التسامح والاحترام</a:t>
              </a:r>
            </a:p>
          </p:txBody>
        </p:sp>
        <p:sp>
          <p:nvSpPr>
            <p:cNvPr name="TextBox 12" id="12"/>
            <p:cNvSpPr txBox="true"/>
            <p:nvPr/>
          </p:nvSpPr>
          <p:spPr>
            <a:xfrm rot="0">
              <a:off x="0" y="1995661"/>
              <a:ext cx="10889911" cy="16696102"/>
            </a:xfrm>
            <a:prstGeom prst="rect">
              <a:avLst/>
            </a:prstGeom>
          </p:spPr>
          <p:txBody>
            <a:bodyPr anchor="t" rtlCol="false" tIns="0" lIns="0" bIns="0" rIns="0">
              <a:spAutoFit/>
            </a:bodyPr>
            <a:lstStyle/>
            <a:p>
              <a:pPr algn="ctr">
                <a:lnSpc>
                  <a:spcPts val="1651"/>
                </a:lnSpc>
                <a:spcBef>
                  <a:spcPts val="2476"/>
                </a:spcBef>
              </a:pPr>
            </a:p>
            <a:p>
              <a:pPr algn="ctr">
                <a:lnSpc>
                  <a:spcPts val="2786"/>
                </a:lnSpc>
                <a:spcBef>
                  <a:spcPts val="4177"/>
                </a:spcBef>
              </a:pPr>
              <a:r>
                <a:rPr lang="en-US" sz="1921">
                  <a:solidFill>
                    <a:srgbClr val="191769"/>
                  </a:solidFill>
                  <a:cs typeface="HK Grotesk Bold"/>
                </a:rPr>
                <a:t>التعاون بين الفرسان</a:t>
              </a:r>
            </a:p>
            <a:p>
              <a:pPr algn="ctr">
                <a:lnSpc>
                  <a:spcPts val="2640"/>
                </a:lnSpc>
                <a:spcBef>
                  <a:spcPts val="3959"/>
                </a:spcBef>
              </a:pPr>
              <a:r>
                <a:rPr lang="en-US" sz="1821">
                  <a:solidFill>
                    <a:srgbClr val="191769"/>
                  </a:solidFill>
                  <a:cs typeface="HK Grotesk Light"/>
                </a:rPr>
                <a:t>في رياضة الفروسية، يتعاون الفرسان معًا لتحقيق الهدف المشترك والتفوق في المباريات</a:t>
              </a:r>
            </a:p>
            <a:p>
              <a:pPr algn="ctr">
                <a:lnSpc>
                  <a:spcPts val="2640"/>
                </a:lnSpc>
                <a:spcBef>
                  <a:spcPts val="3959"/>
                </a:spcBef>
              </a:pPr>
              <a:r>
                <a:rPr lang="en-US" sz="1821">
                  <a:solidFill>
                    <a:srgbClr val="191769"/>
                  </a:solidFill>
                  <a:cs typeface="HK Grotesk Light"/>
                </a:rPr>
                <a:t>هذا يعزز قيم التسامح من خلال فهم الفرق الثقافية والتعامل المحترم مع زملائهم في اللعبة</a:t>
              </a:r>
            </a:p>
            <a:p>
              <a:pPr algn="ctr">
                <a:lnSpc>
                  <a:spcPts val="2640"/>
                </a:lnSpc>
                <a:spcBef>
                  <a:spcPts val="3959"/>
                </a:spcBef>
              </a:pPr>
              <a:r>
                <a:rPr lang="en-US" sz="1821">
                  <a:solidFill>
                    <a:srgbClr val="191769"/>
                  </a:solidFill>
                  <a:cs typeface="HK Grotesk Bold"/>
                </a:rPr>
                <a:t>احترام الفرسان للخيول</a:t>
              </a:r>
            </a:p>
            <a:p>
              <a:pPr algn="ctr">
                <a:lnSpc>
                  <a:spcPts val="2640"/>
                </a:lnSpc>
                <a:spcBef>
                  <a:spcPts val="3959"/>
                </a:spcBef>
              </a:pPr>
              <a:r>
                <a:rPr lang="en-US" sz="1821">
                  <a:solidFill>
                    <a:srgbClr val="191769"/>
                  </a:solidFill>
                  <a:cs typeface="HK Grotesk Light"/>
                </a:rPr>
                <a:t>العلاقة بين الفارس والحصان هي علاقة تعتمد على الثقة والاحترام المتبادل</a:t>
              </a:r>
            </a:p>
            <a:p>
              <a:pPr algn="ctr">
                <a:lnSpc>
                  <a:spcPts val="2640"/>
                </a:lnSpc>
                <a:spcBef>
                  <a:spcPts val="3959"/>
                </a:spcBef>
              </a:pPr>
              <a:r>
                <a:rPr lang="en-US" sz="1821">
                  <a:solidFill>
                    <a:srgbClr val="191769"/>
                  </a:solidFill>
                  <a:cs typeface="HK Grotesk Light"/>
                </a:rPr>
                <a:t>يتطلب التعامل مع الخيول فهمًا عميقًا للحيوان واحترام الحاجات والطبيعة الفردية لكل حصان</a:t>
              </a:r>
            </a:p>
            <a:p>
              <a:pPr algn="ctr">
                <a:lnSpc>
                  <a:spcPts val="2640"/>
                </a:lnSpc>
                <a:spcBef>
                  <a:spcPts val="3959"/>
                </a:spcBef>
              </a:pPr>
              <a:r>
                <a:rPr lang="en-US" sz="1821">
                  <a:solidFill>
                    <a:srgbClr val="191769"/>
                  </a:solidFill>
                  <a:cs typeface="HK Grotesk Bold"/>
                </a:rPr>
                <a:t>التنوع الثقافي</a:t>
              </a:r>
            </a:p>
            <a:p>
              <a:pPr algn="ctr">
                <a:lnSpc>
                  <a:spcPts val="2640"/>
                </a:lnSpc>
                <a:spcBef>
                  <a:spcPts val="3959"/>
                </a:spcBef>
              </a:pPr>
              <a:r>
                <a:rPr lang="en-US" sz="1821">
                  <a:solidFill>
                    <a:srgbClr val="191769"/>
                  </a:solidFill>
                  <a:latin typeface="HK Grotesk Light"/>
                  <a:cs typeface="HK Grotesk Light"/>
                </a:rPr>
                <a:t>رياضة الفروسية تشمل مشاركين من مختلف الثقافات والخلفيات.</a:t>
              </a:r>
            </a:p>
            <a:p>
              <a:pPr algn="ctr">
                <a:lnSpc>
                  <a:spcPts val="2640"/>
                </a:lnSpc>
                <a:spcBef>
                  <a:spcPts val="3959"/>
                </a:spcBef>
              </a:pPr>
              <a:r>
                <a:rPr lang="en-US" sz="1821">
                  <a:solidFill>
                    <a:srgbClr val="191769"/>
                  </a:solidFill>
                  <a:latin typeface="HK Grotesk Light"/>
                  <a:cs typeface="HK Grotesk Light"/>
                </a:rPr>
                <a:t>يعمل هذا التنوع على تعزيز قيم التسامح من خلال تقبل الاختلافات والاحترام المتبادل.</a:t>
              </a:r>
            </a:p>
            <a:p>
              <a:pPr algn="ctr">
                <a:lnSpc>
                  <a:spcPts val="2640"/>
                </a:lnSpc>
                <a:spcBef>
                  <a:spcPts val="3959"/>
                </a:spcBef>
              </a:pPr>
              <a:r>
                <a:rPr lang="en-US" sz="1821">
                  <a:solidFill>
                    <a:srgbClr val="191769"/>
                  </a:solidFill>
                  <a:latin typeface="HK Grotesk Bold"/>
                </a:rPr>
                <a:t> </a:t>
              </a:r>
            </a:p>
            <a:p>
              <a:pPr algn="ctr">
                <a:lnSpc>
                  <a:spcPts val="2640"/>
                </a:lnSpc>
                <a:spcBef>
                  <a:spcPts val="3959"/>
                </a:spcBef>
              </a:pPr>
              <a:r>
                <a:rPr lang="en-US" sz="1821">
                  <a:solidFill>
                    <a:srgbClr val="191769"/>
                  </a:solidFill>
                  <a:latin typeface="HK Grotesk Light"/>
                  <a:cs typeface="HK Grotesk Light"/>
                </a:rPr>
                <a:t>يتعلم الفرسان قواعد اللعب النبيلة والأخلاقيات الرياضية التي تعكس قيم الاحترام والتسامح في المنافسة الرياضية.</a:t>
              </a:r>
            </a:p>
            <a:p>
              <a:pPr algn="ctr">
                <a:lnSpc>
                  <a:spcPts val="2640"/>
                </a:lnSpc>
                <a:spcBef>
                  <a:spcPts val="3959"/>
                </a:spcBef>
              </a:pPr>
              <a:r>
                <a:rPr lang="en-US" sz="1821">
                  <a:solidFill>
                    <a:srgbClr val="191769"/>
                  </a:solidFill>
                  <a:latin typeface="HK Grotesk Bold"/>
                  <a:cs typeface="HK Grotesk Bold"/>
                </a:rPr>
                <a:t>الفعاليات الاجتماعية:</a:t>
              </a:r>
            </a:p>
            <a:p>
              <a:pPr algn="ctr">
                <a:lnSpc>
                  <a:spcPts val="2640"/>
                </a:lnSpc>
                <a:spcBef>
                  <a:spcPts val="3959"/>
                </a:spcBef>
              </a:pPr>
              <a:r>
                <a:rPr lang="en-US" sz="1821">
                  <a:solidFill>
                    <a:srgbClr val="191769"/>
                  </a:solidFill>
                  <a:latin typeface="HK Grotesk Light"/>
                  <a:cs typeface="HK Grotesk Light"/>
                </a:rPr>
                <a:t>الفروسية تشجع على تنظيم فعاليات اجتماعية مشتركة مثل المهرجانات والتجمعات الرياضية.</a:t>
              </a:r>
            </a:p>
            <a:p>
              <a:pPr algn="ctr">
                <a:lnSpc>
                  <a:spcPts val="2640"/>
                </a:lnSpc>
                <a:spcBef>
                  <a:spcPts val="3959"/>
                </a:spcBef>
              </a:pPr>
              <a:r>
                <a:rPr lang="en-US" sz="1821">
                  <a:solidFill>
                    <a:srgbClr val="191769"/>
                  </a:solidFill>
                  <a:latin typeface="HK Grotesk Light"/>
                  <a:cs typeface="HK Grotesk Light"/>
                </a:rPr>
                <a:t>هذه الأحداث تسهم في تعزيز التواصل والتفاعل الاجتماعي، مما يعزز قيم التسامح.</a:t>
              </a:r>
            </a:p>
            <a:p>
              <a:pPr algn="ctr">
                <a:lnSpc>
                  <a:spcPts val="2640"/>
                </a:lnSpc>
                <a:spcBef>
                  <a:spcPts val="1980"/>
                </a:spcBef>
              </a:pPr>
              <a:r>
                <a:rPr lang="en-US" sz="1821">
                  <a:solidFill>
                    <a:srgbClr val="191769"/>
                  </a:solidFill>
                  <a:latin typeface="HK Grotesk Light"/>
                </a:rPr>
                <a:t>,</a:t>
              </a:r>
            </a:p>
          </p:txBody>
        </p:sp>
      </p:grpSp>
      <p:sp>
        <p:nvSpPr>
          <p:cNvPr name="TextBox 13" id="13"/>
          <p:cNvSpPr txBox="true"/>
          <p:nvPr/>
        </p:nvSpPr>
        <p:spPr>
          <a:xfrm rot="0">
            <a:off x="12565817" y="62812"/>
            <a:ext cx="3439123" cy="1202789"/>
          </a:xfrm>
          <a:prstGeom prst="rect">
            <a:avLst/>
          </a:prstGeom>
        </p:spPr>
        <p:txBody>
          <a:bodyPr anchor="t" rtlCol="false" tIns="0" lIns="0" bIns="0" rIns="0">
            <a:spAutoFit/>
          </a:bodyPr>
          <a:lstStyle/>
          <a:p>
            <a:pPr algn="l" marL="0" indent="0" lvl="0">
              <a:lnSpc>
                <a:spcPts val="4661"/>
              </a:lnSpc>
              <a:spcBef>
                <a:spcPct val="0"/>
              </a:spcBef>
            </a:pPr>
            <a:r>
              <a:rPr lang="en-US" sz="4199" spc="-104" u="sng">
                <a:solidFill>
                  <a:srgbClr val="FFFFFF"/>
                </a:solidFill>
                <a:cs typeface="HK Grotesk Bold"/>
              </a:rPr>
              <a:t>التبوريدة ممثل سيدي قاسم</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69BD8"/>
        </a:solidFill>
      </p:bgPr>
    </p:bg>
    <p:spTree>
      <p:nvGrpSpPr>
        <p:cNvPr id="1" name=""/>
        <p:cNvGrpSpPr/>
        <p:nvPr/>
      </p:nvGrpSpPr>
      <p:grpSpPr>
        <a:xfrm>
          <a:off x="0" y="0"/>
          <a:ext cx="0" cy="0"/>
          <a:chOff x="0" y="0"/>
          <a:chExt cx="0" cy="0"/>
        </a:xfrm>
      </p:grpSpPr>
      <p:grpSp>
        <p:nvGrpSpPr>
          <p:cNvPr name="Group 2" id="2"/>
          <p:cNvGrpSpPr/>
          <p:nvPr/>
        </p:nvGrpSpPr>
        <p:grpSpPr>
          <a:xfrm rot="0">
            <a:off x="361950" y="1487990"/>
            <a:ext cx="16897350" cy="8827817"/>
            <a:chOff x="0" y="0"/>
            <a:chExt cx="4450331" cy="2325022"/>
          </a:xfrm>
        </p:grpSpPr>
        <p:sp>
          <p:nvSpPr>
            <p:cNvPr name="Freeform 3" id="3"/>
            <p:cNvSpPr/>
            <p:nvPr/>
          </p:nvSpPr>
          <p:spPr>
            <a:xfrm flipH="false" flipV="false" rot="0">
              <a:off x="0" y="0"/>
              <a:ext cx="4450331" cy="2325022"/>
            </a:xfrm>
            <a:custGeom>
              <a:avLst/>
              <a:gdLst/>
              <a:ahLst/>
              <a:cxnLst/>
              <a:rect r="r" b="b" t="t" l="l"/>
              <a:pathLst>
                <a:path h="2325022" w="4450331">
                  <a:moveTo>
                    <a:pt x="0" y="0"/>
                  </a:moveTo>
                  <a:lnTo>
                    <a:pt x="4450331" y="0"/>
                  </a:lnTo>
                  <a:lnTo>
                    <a:pt x="4450331" y="2325022"/>
                  </a:lnTo>
                  <a:lnTo>
                    <a:pt x="0" y="2325022"/>
                  </a:lnTo>
                  <a:close/>
                </a:path>
              </a:pathLst>
            </a:custGeom>
            <a:solidFill>
              <a:srgbClr val="FDCBDF"/>
            </a:solidFill>
          </p:spPr>
        </p:sp>
        <p:sp>
          <p:nvSpPr>
            <p:cNvPr name="TextBox 4" id="4"/>
            <p:cNvSpPr txBox="true"/>
            <p:nvPr/>
          </p:nvSpPr>
          <p:spPr>
            <a:xfrm>
              <a:off x="0" y="-38100"/>
              <a:ext cx="4450331" cy="2363122"/>
            </a:xfrm>
            <a:prstGeom prst="rect">
              <a:avLst/>
            </a:prstGeom>
          </p:spPr>
          <p:txBody>
            <a:bodyPr anchor="ctr" rtlCol="false" tIns="50800" lIns="50800" bIns="50800" rIns="50800"/>
            <a:lstStyle/>
            <a:p>
              <a:pPr algn="ctr">
                <a:lnSpc>
                  <a:spcPts val="2100"/>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841" t="18057" r="51374" b="2521"/>
          <a:stretch>
            <a:fillRect/>
          </a:stretch>
        </p:blipFill>
        <p:spPr>
          <a:xfrm flipH="false" flipV="false" rot="0">
            <a:off x="10113683" y="1487990"/>
            <a:ext cx="8849602" cy="8827817"/>
          </a:xfrm>
          <a:prstGeom prst="rect">
            <a:avLst/>
          </a:prstGeom>
        </p:spPr>
      </p:pic>
      <p:grpSp>
        <p:nvGrpSpPr>
          <p:cNvPr name="Group 6" id="6"/>
          <p:cNvGrpSpPr/>
          <p:nvPr/>
        </p:nvGrpSpPr>
        <p:grpSpPr>
          <a:xfrm rot="0">
            <a:off x="871855" y="1621804"/>
            <a:ext cx="8963621" cy="8560189"/>
            <a:chOff x="0" y="0"/>
            <a:chExt cx="11951495" cy="11413585"/>
          </a:xfrm>
        </p:grpSpPr>
        <p:sp>
          <p:nvSpPr>
            <p:cNvPr name="TextBox 7" id="7"/>
            <p:cNvSpPr txBox="true"/>
            <p:nvPr/>
          </p:nvSpPr>
          <p:spPr>
            <a:xfrm rot="0">
              <a:off x="0" y="190500"/>
              <a:ext cx="11951495" cy="1664512"/>
            </a:xfrm>
            <a:prstGeom prst="rect">
              <a:avLst/>
            </a:prstGeom>
          </p:spPr>
          <p:txBody>
            <a:bodyPr anchor="t" rtlCol="false" tIns="0" lIns="0" bIns="0" rIns="0">
              <a:spAutoFit/>
            </a:bodyPr>
            <a:lstStyle/>
            <a:p>
              <a:pPr algn="l" marL="0" indent="0" lvl="0">
                <a:lnSpc>
                  <a:spcPts val="9006"/>
                </a:lnSpc>
                <a:spcBef>
                  <a:spcPct val="0"/>
                </a:spcBef>
              </a:pPr>
              <a:r>
                <a:rPr lang="en-US" sz="9285" spc="-232">
                  <a:solidFill>
                    <a:srgbClr val="191769"/>
                  </a:solidFill>
                  <a:cs typeface="HK Grotesk Bold"/>
                </a:rPr>
                <a:t>العمل و الإنتاجية</a:t>
              </a:r>
            </a:p>
          </p:txBody>
        </p:sp>
        <p:sp>
          <p:nvSpPr>
            <p:cNvPr name="TextBox 8" id="8"/>
            <p:cNvSpPr txBox="true"/>
            <p:nvPr/>
          </p:nvSpPr>
          <p:spPr>
            <a:xfrm rot="0">
              <a:off x="0" y="2370601"/>
              <a:ext cx="11071584" cy="9042984"/>
            </a:xfrm>
            <a:prstGeom prst="rect">
              <a:avLst/>
            </a:prstGeom>
          </p:spPr>
          <p:txBody>
            <a:bodyPr anchor="t" rtlCol="false" tIns="0" lIns="0" bIns="0" rIns="0">
              <a:spAutoFit/>
            </a:bodyPr>
            <a:lstStyle/>
            <a:p>
              <a:pPr algn="ctr">
                <a:lnSpc>
                  <a:spcPts val="2808"/>
                </a:lnSpc>
                <a:spcBef>
                  <a:spcPts val="4210"/>
                </a:spcBef>
              </a:pPr>
              <a:r>
                <a:rPr lang="en-US" sz="1936">
                  <a:solidFill>
                    <a:srgbClr val="191769"/>
                  </a:solidFill>
                  <a:cs typeface="HK Grotesk Bold"/>
                </a:rPr>
                <a:t>تساهم صناعة الحرف اليدوية في تعزيز قيم العمل والإنتاجية والابتكار</a:t>
              </a:r>
              <a:r>
                <a:rPr lang="en-US" sz="1936" u="none">
                  <a:solidFill>
                    <a:srgbClr val="191769"/>
                  </a:solidFill>
                  <a:latin typeface="HK Grotesk Bold"/>
                  <a:cs typeface="HK Grotesk Bold"/>
                </a:rPr>
                <a:t> والخلق. على سبيل المثال، تتطلب صناعة الحرف اليدوية مهارة ودقة وصبرًا، مما يساهم في تعزيز هذه القيم.</a:t>
              </a:r>
            </a:p>
            <a:p>
              <a:pPr algn="ctr">
                <a:lnSpc>
                  <a:spcPts val="2808"/>
                </a:lnSpc>
                <a:spcBef>
                  <a:spcPts val="4210"/>
                </a:spcBef>
              </a:pPr>
              <a:r>
                <a:rPr lang="en-US" sz="1936" u="none">
                  <a:solidFill>
                    <a:srgbClr val="191769"/>
                  </a:solidFill>
                  <a:latin typeface="HK Grotesk Bold"/>
                  <a:cs typeface="HK Grotesk Bold"/>
                </a:rPr>
                <a:t>تساهم صناعة الأزياء التقليدية في نشر قيم الجمال والتقدير للتراث الثقافي. على سبيل المثال، تتميز الأزياء التقليدية بجمالها وإبداعها، مما يساهم في تعزيز هذه القيم.</a:t>
              </a:r>
            </a:p>
            <a:p>
              <a:pPr algn="ctr">
                <a:lnSpc>
                  <a:spcPts val="2808"/>
                </a:lnSpc>
                <a:spcBef>
                  <a:spcPts val="4210"/>
                </a:spcBef>
              </a:pPr>
              <a:r>
                <a:rPr lang="en-US" sz="1936" u="none">
                  <a:solidFill>
                    <a:srgbClr val="191769"/>
                  </a:solidFill>
                  <a:latin typeface="HK Grotesk Bold"/>
                  <a:cs typeface="HK Grotesk Bold"/>
                </a:rPr>
                <a:t>تساهم صناعة الطعام التقليدي في تنمية روح المواطنة والمسؤولية الاجتماعية. على سبيل المثال، تساهم صناعة الطعام التقليدي في الحفاظ على التراث الغذائي للمجتمع، مما يساهم في تعزيز الشعور بالانتماء والمسؤولية تجاه المجتمع.</a:t>
              </a:r>
            </a:p>
            <a:p>
              <a:pPr algn="ctr">
                <a:lnSpc>
                  <a:spcPts val="2808"/>
                </a:lnSpc>
                <a:spcBef>
                  <a:spcPts val="4212"/>
                </a:spcBef>
              </a:pPr>
              <a:r>
                <a:rPr lang="en-US" sz="1936" u="none">
                  <a:solidFill>
                    <a:srgbClr val="191769"/>
                  </a:solidFill>
                  <a:latin typeface="HK Grotesk Bold"/>
                  <a:cs typeface="HK Grotesk Bold"/>
                </a:rPr>
                <a:t>تساهم صناعة الموسيقى التقليدية في توعية المجتمع بأهمية القيم. على سبيل المثال، تتناول الموسيقى التقليدية العديد من الموضوعات الاجتماعية والأخلاقية، مما يساهم في توعية المجتمع بأهمية هذه القيم.</a:t>
              </a:r>
            </a:p>
            <a:p>
              <a:pPr algn="l" marL="0" indent="0" lvl="0">
                <a:lnSpc>
                  <a:spcPts val="2808"/>
                </a:lnSpc>
                <a:spcBef>
                  <a:spcPts val="2105"/>
                </a:spcBef>
              </a:pP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2A25D"/>
        </a:solidFill>
      </p:bgPr>
    </p:bg>
    <p:spTree>
      <p:nvGrpSpPr>
        <p:cNvPr id="1" name=""/>
        <p:cNvGrpSpPr/>
        <p:nvPr/>
      </p:nvGrpSpPr>
      <p:grpSpPr>
        <a:xfrm>
          <a:off x="0" y="0"/>
          <a:ext cx="0" cy="0"/>
          <a:chOff x="0" y="0"/>
          <a:chExt cx="0" cy="0"/>
        </a:xfrm>
      </p:grpSpPr>
      <p:grpSp>
        <p:nvGrpSpPr>
          <p:cNvPr name="Group 2" id="2"/>
          <p:cNvGrpSpPr/>
          <p:nvPr/>
        </p:nvGrpSpPr>
        <p:grpSpPr>
          <a:xfrm rot="0">
            <a:off x="7459833" y="1386095"/>
            <a:ext cx="10828167" cy="8900905"/>
            <a:chOff x="0" y="0"/>
            <a:chExt cx="2851863" cy="2344271"/>
          </a:xfrm>
        </p:grpSpPr>
        <p:sp>
          <p:nvSpPr>
            <p:cNvPr name="Freeform 3" id="3"/>
            <p:cNvSpPr/>
            <p:nvPr/>
          </p:nvSpPr>
          <p:spPr>
            <a:xfrm flipH="false" flipV="false" rot="0">
              <a:off x="0" y="0"/>
              <a:ext cx="2851863" cy="2344271"/>
            </a:xfrm>
            <a:custGeom>
              <a:avLst/>
              <a:gdLst/>
              <a:ahLst/>
              <a:cxnLst/>
              <a:rect r="r" b="b" t="t" l="l"/>
              <a:pathLst>
                <a:path h="2344271" w="2851863">
                  <a:moveTo>
                    <a:pt x="0" y="0"/>
                  </a:moveTo>
                  <a:lnTo>
                    <a:pt x="2851863" y="0"/>
                  </a:lnTo>
                  <a:lnTo>
                    <a:pt x="2851863" y="2344271"/>
                  </a:lnTo>
                  <a:lnTo>
                    <a:pt x="0" y="2344271"/>
                  </a:lnTo>
                  <a:close/>
                </a:path>
              </a:pathLst>
            </a:custGeom>
            <a:solidFill>
              <a:srgbClr val="FFC924"/>
            </a:solidFill>
          </p:spPr>
        </p:sp>
        <p:sp>
          <p:nvSpPr>
            <p:cNvPr name="TextBox 4" id="4"/>
            <p:cNvSpPr txBox="true"/>
            <p:nvPr/>
          </p:nvSpPr>
          <p:spPr>
            <a:xfrm>
              <a:off x="0" y="-38100"/>
              <a:ext cx="2851863" cy="2382371"/>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7459833" y="-1343803"/>
            <a:ext cx="11624648" cy="11981995"/>
            <a:chOff x="0" y="0"/>
            <a:chExt cx="15499531" cy="15975993"/>
          </a:xfrm>
        </p:grpSpPr>
        <p:sp>
          <p:nvSpPr>
            <p:cNvPr name="TextBox 6" id="6"/>
            <p:cNvSpPr txBox="true"/>
            <p:nvPr/>
          </p:nvSpPr>
          <p:spPr>
            <a:xfrm rot="0">
              <a:off x="0" y="371475"/>
              <a:ext cx="15499531" cy="2790185"/>
            </a:xfrm>
            <a:prstGeom prst="rect">
              <a:avLst/>
            </a:prstGeom>
          </p:spPr>
          <p:txBody>
            <a:bodyPr anchor="t" rtlCol="false" tIns="0" lIns="0" bIns="0" rIns="0">
              <a:spAutoFit/>
            </a:bodyPr>
            <a:lstStyle/>
            <a:p>
              <a:pPr>
                <a:lnSpc>
                  <a:spcPts val="8262"/>
                </a:lnSpc>
              </a:pPr>
              <a:r>
                <a:rPr lang="en-US" sz="10200" spc="-255">
                  <a:solidFill>
                    <a:srgbClr val="FFFFFF"/>
                  </a:solidFill>
                  <a:latin typeface="HK Grotesk Bold"/>
                </a:rPr>
                <a:t>  </a:t>
              </a:r>
            </a:p>
            <a:p>
              <a:pPr>
                <a:lnSpc>
                  <a:spcPts val="8067"/>
                </a:lnSpc>
              </a:pPr>
              <a:r>
                <a:rPr lang="en-US" sz="7401" spc="-185">
                  <a:solidFill>
                    <a:srgbClr val="FFFFFF"/>
                  </a:solidFill>
                  <a:cs typeface="HK Grotesk Bold"/>
                </a:rPr>
                <a:t>بناء هوية مجتمعية مستدامة</a:t>
              </a:r>
            </a:p>
          </p:txBody>
        </p:sp>
        <p:sp>
          <p:nvSpPr>
            <p:cNvPr name="TextBox 7" id="7"/>
            <p:cNvSpPr txBox="true"/>
            <p:nvPr/>
          </p:nvSpPr>
          <p:spPr>
            <a:xfrm rot="0">
              <a:off x="0" y="3656113"/>
              <a:ext cx="13937467" cy="12319880"/>
            </a:xfrm>
            <a:prstGeom prst="rect">
              <a:avLst/>
            </a:prstGeom>
          </p:spPr>
          <p:txBody>
            <a:bodyPr anchor="t" rtlCol="false" tIns="0" lIns="0" bIns="0" rIns="0">
              <a:spAutoFit/>
            </a:bodyPr>
            <a:lstStyle/>
            <a:p>
              <a:pPr algn="ctr">
                <a:lnSpc>
                  <a:spcPts val="2639"/>
                </a:lnSpc>
                <a:spcBef>
                  <a:spcPts val="1978"/>
                </a:spcBef>
              </a:pPr>
              <a:r>
                <a:rPr lang="en-US" sz="1820">
                  <a:solidFill>
                    <a:srgbClr val="191769"/>
                  </a:solidFill>
                  <a:latin typeface="HK Grotesk Bold"/>
                  <a:cs typeface="HK Grotesk Bold"/>
                </a:rPr>
                <a:t>تلعب التنمية الثقافية دورًا مهمًا في بناء هوية مجتمعية مستدامة. يمكن أن تساعد التنمية الثقافية في تعزيز الوعي بالتراث الثقافي، وتعزيز المشاركة الاجتماعية، ونشر القيم المشتركة.</a:t>
              </a:r>
            </a:p>
            <a:p>
              <a:pPr algn="ctr">
                <a:lnSpc>
                  <a:spcPts val="2639"/>
                </a:lnSpc>
                <a:spcBef>
                  <a:spcPts val="1978"/>
                </a:spcBef>
              </a:pPr>
              <a:r>
                <a:rPr lang="en-US" sz="1820">
                  <a:solidFill>
                    <a:srgbClr val="191769"/>
                  </a:solidFill>
                  <a:cs typeface="HK Grotesk Bold"/>
                </a:rPr>
                <a:t>تعزيز الوعي بالتراث الثقافي</a:t>
              </a:r>
            </a:p>
            <a:p>
              <a:pPr algn="ctr">
                <a:lnSpc>
                  <a:spcPts val="2639"/>
                </a:lnSpc>
                <a:spcBef>
                  <a:spcPts val="1978"/>
                </a:spcBef>
              </a:pPr>
              <a:r>
                <a:rPr lang="en-US" sz="1820">
                  <a:solidFill>
                    <a:srgbClr val="191769"/>
                  </a:solidFill>
                  <a:latin typeface="HK Grotesk Bold"/>
                  <a:cs typeface="HK Grotesk Bold"/>
                </a:rPr>
                <a:t>التراث الثقافي هو أساس الهوية المجتمعية. يساعد التعرف على التراث الثقافي أفراد المجتمع على فهم قيمهم المشتركة وتاريخهم. يمكن أن تساعد التنمية الثقافية في تعزيز الوعي بالتراث الثقافي من خلال مجموعة متنوعة من الأنشطة، مثل المتاحف والمعارض الفنية والمهرجانات الثقافية.</a:t>
              </a:r>
            </a:p>
            <a:p>
              <a:pPr algn="ctr">
                <a:lnSpc>
                  <a:spcPts val="2639"/>
                </a:lnSpc>
                <a:spcBef>
                  <a:spcPts val="1978"/>
                </a:spcBef>
              </a:pPr>
              <a:r>
                <a:rPr lang="en-US" sz="1820">
                  <a:solidFill>
                    <a:srgbClr val="191769"/>
                  </a:solidFill>
                  <a:cs typeface="HK Grotesk Bold"/>
                </a:rPr>
                <a:t>تعزيز المشاركة الاجتماعية</a:t>
              </a:r>
            </a:p>
            <a:p>
              <a:pPr algn="ctr">
                <a:lnSpc>
                  <a:spcPts val="2639"/>
                </a:lnSpc>
                <a:spcBef>
                  <a:spcPts val="1978"/>
                </a:spcBef>
              </a:pPr>
              <a:r>
                <a:rPr lang="en-US" sz="1820">
                  <a:solidFill>
                    <a:srgbClr val="191769"/>
                  </a:solidFill>
                  <a:latin typeface="HK Grotesk Bold"/>
                  <a:cs typeface="HK Grotesk Bold"/>
                </a:rPr>
                <a:t>المشاركة الاجتماعية هي وسيلة لتعزيز التواصل والتفاعل بين أفراد المجتمع. تساعد المشاركة الاجتماعية أفراد المجتمع على الشعور بالانتماء والارتباط بمجتمعهم. يمكن أن تساعد التنمية الثقافية في تعزيز المشاركة الاجتماعية من خلال مجموعة متنوعة من الأنشطة، مثل الجمعيات الثقافية والفرق الرياضية والفعاليات المجتمعية.</a:t>
              </a:r>
            </a:p>
            <a:p>
              <a:pPr algn="ctr">
                <a:lnSpc>
                  <a:spcPts val="2639"/>
                </a:lnSpc>
                <a:spcBef>
                  <a:spcPts val="1978"/>
                </a:spcBef>
              </a:pPr>
              <a:r>
                <a:rPr lang="en-US" sz="1820">
                  <a:solidFill>
                    <a:srgbClr val="191769"/>
                  </a:solidFill>
                  <a:cs typeface="HK Grotesk Bold"/>
                </a:rPr>
                <a:t>نشر القيم المشتركة</a:t>
              </a:r>
            </a:p>
            <a:p>
              <a:pPr algn="ctr">
                <a:lnSpc>
                  <a:spcPts val="2639"/>
                </a:lnSpc>
                <a:spcBef>
                  <a:spcPts val="1978"/>
                </a:spcBef>
              </a:pPr>
              <a:r>
                <a:rPr lang="en-US" sz="1820">
                  <a:solidFill>
                    <a:srgbClr val="191769"/>
                  </a:solidFill>
                  <a:latin typeface="HK Grotesk Bold"/>
                  <a:cs typeface="HK Grotesk Bold"/>
                </a:rPr>
                <a:t>القيم المشتركة هي أساس التضامن الاجتماعي. تساعد القيم المشتركة أفراد المجتمع على العمل معًا لتحقيق أهداف مشتركة. يمكن أن تساعد التنمية الثقافية في نشر القيم المشتركة من خلال مجموعة متنوعة من الأنشطة، مثل الفنون والتعليم والخطاب العام.</a:t>
              </a:r>
            </a:p>
            <a:p>
              <a:pPr algn="ctr">
                <a:lnSpc>
                  <a:spcPts val="2639"/>
                </a:lnSpc>
                <a:spcBef>
                  <a:spcPts val="1978"/>
                </a:spcBef>
              </a:pPr>
              <a:r>
                <a:rPr lang="en-US" sz="1820">
                  <a:solidFill>
                    <a:srgbClr val="191769"/>
                  </a:solidFill>
                  <a:cs typeface="HK Grotesk Bold"/>
                </a:rPr>
                <a:t>أمثلة على دور التنمية الثقافية في بناء هوية مجتمعية مستدامة</a:t>
              </a:r>
            </a:p>
            <a:p>
              <a:pPr algn="ctr">
                <a:lnSpc>
                  <a:spcPts val="2639"/>
                </a:lnSpc>
                <a:spcBef>
                  <a:spcPts val="1978"/>
                </a:spcBef>
              </a:pPr>
              <a:r>
                <a:rPr lang="en-US" sz="1820">
                  <a:solidFill>
                    <a:srgbClr val="191769"/>
                  </a:solidFill>
                  <a:latin typeface="HK Grotesk Bold"/>
                  <a:cs typeface="HK Grotesk Bold"/>
                </a:rPr>
                <a:t>هناك العديد من الأمثلة على دور التنمية الثقافية في بناء هوية مجتمعية مستدامة. على سبيل المثال، ساعدت التنمية الثقافية في الحفاظ على التراث الثقافي لمجتمعات السكان الأصليين في جميع أنحاء العالم. كما ساعدت التنمية الثقافية في تعزيز المشاركة الاجتماعية والقيم المشتركة في المجتمعات المحلية والوطنية.</a:t>
              </a:r>
            </a:p>
            <a:p>
              <a:pPr algn="ctr" marL="0" indent="0" lvl="0">
                <a:lnSpc>
                  <a:spcPts val="2639"/>
                </a:lnSpc>
                <a:spcBef>
                  <a:spcPts val="1979"/>
                </a:spcBef>
              </a:pPr>
            </a:p>
          </p:txBody>
        </p:sp>
      </p:grpSp>
      <p:sp>
        <p:nvSpPr>
          <p:cNvPr name="Freeform 8" id="8"/>
          <p:cNvSpPr/>
          <p:nvPr/>
        </p:nvSpPr>
        <p:spPr>
          <a:xfrm flipH="false" flipV="false" rot="0">
            <a:off x="212685" y="1386095"/>
            <a:ext cx="7008296" cy="8367769"/>
          </a:xfrm>
          <a:custGeom>
            <a:avLst/>
            <a:gdLst/>
            <a:ahLst/>
            <a:cxnLst/>
            <a:rect r="r" b="b" t="t" l="l"/>
            <a:pathLst>
              <a:path h="8367769" w="7008296">
                <a:moveTo>
                  <a:pt x="0" y="0"/>
                </a:moveTo>
                <a:lnTo>
                  <a:pt x="7008296" y="0"/>
                </a:lnTo>
                <a:lnTo>
                  <a:pt x="7008296" y="8367769"/>
                </a:lnTo>
                <a:lnTo>
                  <a:pt x="0" y="8367769"/>
                </a:lnTo>
                <a:lnTo>
                  <a:pt x="0" y="0"/>
                </a:lnTo>
                <a:close/>
              </a:path>
            </a:pathLst>
          </a:custGeom>
          <a:blipFill>
            <a:blip r:embed="rId2"/>
            <a:stretch>
              <a:fillRect l="0" t="-10872" r="0" b="-10872"/>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Freeform 2" id="2"/>
          <p:cNvSpPr/>
          <p:nvPr/>
        </p:nvSpPr>
        <p:spPr>
          <a:xfrm flipH="false" flipV="false" rot="0">
            <a:off x="2451554" y="2050300"/>
            <a:ext cx="5207761" cy="6611504"/>
          </a:xfrm>
          <a:custGeom>
            <a:avLst/>
            <a:gdLst/>
            <a:ahLst/>
            <a:cxnLst/>
            <a:rect r="r" b="b" t="t" l="l"/>
            <a:pathLst>
              <a:path h="6611504" w="5207761">
                <a:moveTo>
                  <a:pt x="0" y="0"/>
                </a:moveTo>
                <a:lnTo>
                  <a:pt x="5207761" y="0"/>
                </a:lnTo>
                <a:lnTo>
                  <a:pt x="5207761" y="6611504"/>
                </a:lnTo>
                <a:lnTo>
                  <a:pt x="0" y="6611504"/>
                </a:lnTo>
                <a:lnTo>
                  <a:pt x="0" y="0"/>
                </a:lnTo>
                <a:close/>
              </a:path>
            </a:pathLst>
          </a:custGeom>
          <a:blipFill>
            <a:blip r:embed="rId2"/>
            <a:stretch>
              <a:fillRect l="-5842" t="-28472" r="-3095" b="0"/>
            </a:stretch>
          </a:blipFill>
        </p:spPr>
      </p:sp>
      <p:sp>
        <p:nvSpPr>
          <p:cNvPr name="Freeform 3" id="3"/>
          <p:cNvSpPr/>
          <p:nvPr/>
        </p:nvSpPr>
        <p:spPr>
          <a:xfrm flipH="false" flipV="false" rot="0">
            <a:off x="331546" y="738281"/>
            <a:ext cx="8812454" cy="9235541"/>
          </a:xfrm>
          <a:custGeom>
            <a:avLst/>
            <a:gdLst/>
            <a:ahLst/>
            <a:cxnLst/>
            <a:rect r="r" b="b" t="t" l="l"/>
            <a:pathLst>
              <a:path h="9235541" w="8812454">
                <a:moveTo>
                  <a:pt x="0" y="0"/>
                </a:moveTo>
                <a:lnTo>
                  <a:pt x="8812454" y="0"/>
                </a:lnTo>
                <a:lnTo>
                  <a:pt x="8812454" y="9235541"/>
                </a:lnTo>
                <a:lnTo>
                  <a:pt x="0" y="9235541"/>
                </a:lnTo>
                <a:lnTo>
                  <a:pt x="0" y="0"/>
                </a:lnTo>
                <a:close/>
              </a:path>
            </a:pathLst>
          </a:custGeom>
          <a:blipFill>
            <a:blip r:embed="rId3"/>
            <a:stretch>
              <a:fillRect l="-14177" t="-4682" r="-87962" b="0"/>
            </a:stretch>
          </a:blipFill>
        </p:spPr>
      </p:sp>
      <p:sp>
        <p:nvSpPr>
          <p:cNvPr name="TextBox 4" id="4"/>
          <p:cNvSpPr txBox="true"/>
          <p:nvPr/>
        </p:nvSpPr>
        <p:spPr>
          <a:xfrm rot="0">
            <a:off x="9641349" y="1615375"/>
            <a:ext cx="8353355" cy="9260032"/>
          </a:xfrm>
          <a:prstGeom prst="rect">
            <a:avLst/>
          </a:prstGeom>
        </p:spPr>
        <p:txBody>
          <a:bodyPr anchor="t" rtlCol="false" tIns="0" lIns="0" bIns="0" rIns="0">
            <a:spAutoFit/>
          </a:bodyPr>
          <a:lstStyle/>
          <a:p>
            <a:pPr algn="ctr">
              <a:lnSpc>
                <a:spcPts val="2889"/>
              </a:lnSpc>
              <a:spcBef>
                <a:spcPts val="2166"/>
              </a:spcBef>
            </a:pPr>
            <a:r>
              <a:rPr lang="en-US" sz="1992">
                <a:solidFill>
                  <a:srgbClr val="FFFFFF"/>
                </a:solidFill>
                <a:cs typeface="HK Grotesk Bold"/>
              </a:rPr>
              <a:t>يلعب المسيد دورًا مهمًا في تعزيز</a:t>
            </a:r>
            <a:r>
              <a:rPr lang="en-US" sz="1992" u="none">
                <a:solidFill>
                  <a:srgbClr val="FFFFFF"/>
                </a:solidFill>
                <a:latin typeface="HK Grotesk Bold"/>
                <a:cs typeface="HK Grotesk Bold"/>
              </a:rPr>
              <a:t> القيم العملية والإبداع في المجتمعات الإسلامية. يمكن للمسيد أن يساعد في تزويد الطلاب بالمهارات والأدوات اللازمة للنجاح في حياتهم العملية والشخصية.</a:t>
            </a:r>
          </a:p>
          <a:p>
            <a:pPr algn="ctr">
              <a:lnSpc>
                <a:spcPts val="2889"/>
              </a:lnSpc>
              <a:spcBef>
                <a:spcPts val="2166"/>
              </a:spcBef>
            </a:pPr>
            <a:r>
              <a:rPr lang="en-US" sz="1992" u="none">
                <a:solidFill>
                  <a:srgbClr val="FFFFFF"/>
                </a:solidFill>
                <a:latin typeface="HK Grotesk Bold"/>
                <a:cs typeface="HK Grotesk Bold"/>
              </a:rPr>
              <a:t>فيما يلي بعض الطرق التي يمكن للمسيد من خلالها تعزيز القيم العملية والإبداع:</a:t>
            </a:r>
          </a:p>
          <a:p>
            <a:pPr algn="ctr">
              <a:lnSpc>
                <a:spcPts val="2889"/>
              </a:lnSpc>
              <a:spcBef>
                <a:spcPts val="4332"/>
              </a:spcBef>
            </a:pPr>
            <a:r>
              <a:rPr lang="en-US" sz="1992" u="none">
                <a:solidFill>
                  <a:srgbClr val="FFFFFF"/>
                </a:solidFill>
                <a:latin typeface="HK Grotesk Bold"/>
                <a:cs typeface="HK Grotesk Bold"/>
              </a:rPr>
              <a:t>التعليم: يوفر المسيد التعليم الأساسي للطلاب، بما في ذلك القراءة والكتابة والحساب. يمكن أن يساعد هذا التعليم الطلاب على تطوير مهارات التفكير النقدي وحل المشكلات التي يحتاجونها للنجاح في حياتهم العملية.</a:t>
            </a:r>
          </a:p>
          <a:p>
            <a:pPr algn="ctr">
              <a:lnSpc>
                <a:spcPts val="2889"/>
              </a:lnSpc>
              <a:spcBef>
                <a:spcPts val="4332"/>
              </a:spcBef>
            </a:pPr>
            <a:r>
              <a:rPr lang="en-US" sz="1992" u="none">
                <a:solidFill>
                  <a:srgbClr val="FFFFFF"/>
                </a:solidFill>
                <a:latin typeface="HK Grotesk Bold"/>
                <a:cs typeface="HK Grotesk Bold"/>
              </a:rPr>
              <a:t>التدريب المهني: يمكن للمسيد تقديم برامج تدريب مهني للطلاب الذين يرغبون في تطوير مهارات عملية محددة. يمكن أن يساعد هذا التدريب الطلاب على الحصول على وظائف وتحقيق أهدافهم المهنية.</a:t>
            </a:r>
          </a:p>
          <a:p>
            <a:pPr algn="ctr">
              <a:lnSpc>
                <a:spcPts val="2889"/>
              </a:lnSpc>
              <a:spcBef>
                <a:spcPts val="4332"/>
              </a:spcBef>
            </a:pPr>
            <a:r>
              <a:rPr lang="en-US" sz="1992" u="none">
                <a:solidFill>
                  <a:srgbClr val="FFFFFF"/>
                </a:solidFill>
                <a:latin typeface="HK Grotesk Bold"/>
                <a:cs typeface="HK Grotesk Bold"/>
              </a:rPr>
              <a:t>التجارب العملية: يمكن للمسيد توفير فرص للطلاب للمشاركة في الأنشطة العملية. يمكن أن تساعد هذه الأنشطة الطلاب على تطبيق ما تعلموه في العالم الحقيقي وتطوير مهارات جديدة.</a:t>
            </a:r>
          </a:p>
          <a:p>
            <a:pPr algn="ctr">
              <a:lnSpc>
                <a:spcPts val="2889"/>
              </a:lnSpc>
              <a:spcBef>
                <a:spcPts val="4334"/>
              </a:spcBef>
            </a:pPr>
            <a:r>
              <a:rPr lang="en-US" sz="1992" u="none">
                <a:solidFill>
                  <a:srgbClr val="FFFFFF"/>
                </a:solidFill>
                <a:latin typeface="HK Grotesk Bold"/>
                <a:cs typeface="HK Grotesk Bold"/>
              </a:rPr>
              <a:t>التقدير: يمكن للمسيد تقدير الطلاب على جهودهم وإنجازاتهم. يمكن أن يساعد هذا التقدير الطلاب على الشعور بالتقدير لجهودهم وتحفيزهم على الاستمرار في التعلم والنمو.</a:t>
            </a:r>
          </a:p>
          <a:p>
            <a:pPr algn="ctr">
              <a:lnSpc>
                <a:spcPts val="2889"/>
              </a:lnSpc>
              <a:spcBef>
                <a:spcPts val="2166"/>
              </a:spcBef>
            </a:pPr>
          </a:p>
        </p:txBody>
      </p:sp>
      <p:sp>
        <p:nvSpPr>
          <p:cNvPr name="TextBox 5" id="5"/>
          <p:cNvSpPr txBox="true"/>
          <p:nvPr/>
        </p:nvSpPr>
        <p:spPr>
          <a:xfrm rot="0">
            <a:off x="9902905" y="520584"/>
            <a:ext cx="7830242" cy="1290256"/>
          </a:xfrm>
          <a:prstGeom prst="rect">
            <a:avLst/>
          </a:prstGeom>
        </p:spPr>
        <p:txBody>
          <a:bodyPr anchor="t" rtlCol="false" tIns="0" lIns="0" bIns="0" rIns="0">
            <a:spAutoFit/>
          </a:bodyPr>
          <a:lstStyle/>
          <a:p>
            <a:pPr algn="l">
              <a:lnSpc>
                <a:spcPts val="5438"/>
              </a:lnSpc>
              <a:spcBef>
                <a:spcPct val="0"/>
              </a:spcBef>
            </a:pPr>
            <a:r>
              <a:rPr lang="en-US" sz="4899" spc="-122">
                <a:solidFill>
                  <a:srgbClr val="FFFFFF"/>
                </a:solidFill>
                <a:cs typeface="HK Grotesk Bold"/>
              </a:rPr>
              <a:t>تعزيز</a:t>
            </a:r>
            <a:r>
              <a:rPr lang="en-US" sz="4899" spc="-122">
                <a:solidFill>
                  <a:srgbClr val="FFFFFF"/>
                </a:solidFill>
                <a:latin typeface="HK Grotesk Bold"/>
                <a:cs typeface="HK Grotesk Bold"/>
              </a:rPr>
              <a:t> القيم العملية والإبداع</a:t>
            </a:r>
          </a:p>
          <a:p>
            <a:pPr algn="l" marL="0" indent="0" lvl="0">
              <a:lnSpc>
                <a:spcPts val="466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F682D"/>
        </a:solidFill>
      </p:bgPr>
    </p:bg>
    <p:spTree>
      <p:nvGrpSpPr>
        <p:cNvPr id="1" name=""/>
        <p:cNvGrpSpPr/>
        <p:nvPr/>
      </p:nvGrpSpPr>
      <p:grpSpPr>
        <a:xfrm>
          <a:off x="0" y="0"/>
          <a:ext cx="0" cy="0"/>
          <a:chOff x="0" y="0"/>
          <a:chExt cx="0" cy="0"/>
        </a:xfrm>
      </p:grpSpPr>
      <p:sp>
        <p:nvSpPr>
          <p:cNvPr name="AutoShape 2" id="2"/>
          <p:cNvSpPr/>
          <p:nvPr/>
        </p:nvSpPr>
        <p:spPr>
          <a:xfrm rot="0">
            <a:off x="8705850" y="2062469"/>
            <a:ext cx="9582150" cy="8224531"/>
          </a:xfrm>
          <a:prstGeom prst="rect">
            <a:avLst/>
          </a:prstGeom>
          <a:solidFill>
            <a:srgbClr val="FFC924"/>
          </a:solidFill>
        </p:spPr>
      </p:sp>
      <p:sp>
        <p:nvSpPr>
          <p:cNvPr name="Freeform 3" id="3"/>
          <p:cNvSpPr/>
          <p:nvPr/>
        </p:nvSpPr>
        <p:spPr>
          <a:xfrm flipH="false" flipV="false" rot="0">
            <a:off x="546216" y="1643193"/>
            <a:ext cx="7720826" cy="8390616"/>
          </a:xfrm>
          <a:custGeom>
            <a:avLst/>
            <a:gdLst/>
            <a:ahLst/>
            <a:cxnLst/>
            <a:rect r="r" b="b" t="t" l="l"/>
            <a:pathLst>
              <a:path h="8390616" w="7720826">
                <a:moveTo>
                  <a:pt x="0" y="0"/>
                </a:moveTo>
                <a:lnTo>
                  <a:pt x="7720827" y="0"/>
                </a:lnTo>
                <a:lnTo>
                  <a:pt x="7720827" y="8390616"/>
                </a:lnTo>
                <a:lnTo>
                  <a:pt x="0" y="8390616"/>
                </a:lnTo>
                <a:lnTo>
                  <a:pt x="0" y="0"/>
                </a:lnTo>
                <a:close/>
              </a:path>
            </a:pathLst>
          </a:custGeom>
          <a:blipFill>
            <a:blip r:embed="rId2"/>
            <a:stretch>
              <a:fillRect l="-56803" t="-5637" r="0" b="-2653"/>
            </a:stretch>
          </a:blipFill>
        </p:spPr>
      </p:sp>
      <p:sp>
        <p:nvSpPr>
          <p:cNvPr name="TextBox 4" id="4"/>
          <p:cNvSpPr txBox="true"/>
          <p:nvPr/>
        </p:nvSpPr>
        <p:spPr>
          <a:xfrm rot="0">
            <a:off x="9144000" y="619821"/>
            <a:ext cx="6438575" cy="2722755"/>
          </a:xfrm>
          <a:prstGeom prst="rect">
            <a:avLst/>
          </a:prstGeom>
        </p:spPr>
        <p:txBody>
          <a:bodyPr anchor="t" rtlCol="false" tIns="0" lIns="0" bIns="0" rIns="0">
            <a:spAutoFit/>
          </a:bodyPr>
          <a:lstStyle/>
          <a:p>
            <a:pPr>
              <a:lnSpc>
                <a:spcPts val="6756"/>
              </a:lnSpc>
            </a:pPr>
            <a:r>
              <a:rPr lang="en-US" sz="6087" spc="-152">
                <a:solidFill>
                  <a:srgbClr val="FFFFFF"/>
                </a:solidFill>
                <a:latin typeface="HK Grotesk Bold"/>
                <a:cs typeface="HK Grotesk Bold"/>
              </a:rPr>
              <a:t>نقل التراث والقيم:</a:t>
            </a:r>
          </a:p>
          <a:p>
            <a:pPr>
              <a:lnSpc>
                <a:spcPts val="6756"/>
              </a:lnSpc>
            </a:pPr>
          </a:p>
          <a:p>
            <a:pPr algn="l" marL="0" indent="0" lvl="0">
              <a:lnSpc>
                <a:spcPts val="7882"/>
              </a:lnSpc>
              <a:spcBef>
                <a:spcPct val="0"/>
              </a:spcBef>
            </a:pPr>
          </a:p>
        </p:txBody>
      </p:sp>
      <p:grpSp>
        <p:nvGrpSpPr>
          <p:cNvPr name="Group 5" id="5"/>
          <p:cNvGrpSpPr/>
          <p:nvPr/>
        </p:nvGrpSpPr>
        <p:grpSpPr>
          <a:xfrm rot="0">
            <a:off x="8705850" y="2670019"/>
            <a:ext cx="9582150" cy="8396077"/>
            <a:chOff x="0" y="0"/>
            <a:chExt cx="12776200" cy="11194769"/>
          </a:xfrm>
        </p:grpSpPr>
        <p:sp>
          <p:nvSpPr>
            <p:cNvPr name="TextBox 6" id="6"/>
            <p:cNvSpPr txBox="true"/>
            <p:nvPr/>
          </p:nvSpPr>
          <p:spPr>
            <a:xfrm rot="0">
              <a:off x="0" y="-104775"/>
              <a:ext cx="12776200" cy="9848402"/>
            </a:xfrm>
            <a:prstGeom prst="rect">
              <a:avLst/>
            </a:prstGeom>
          </p:spPr>
          <p:txBody>
            <a:bodyPr anchor="t" rtlCol="false" tIns="0" lIns="0" bIns="0" rIns="0">
              <a:spAutoFit/>
            </a:bodyPr>
            <a:lstStyle/>
            <a:p>
              <a:pPr algn="ctr">
                <a:lnSpc>
                  <a:spcPts val="4582"/>
                </a:lnSpc>
              </a:pPr>
              <a:r>
                <a:rPr lang="en-US" sz="2975" spc="-74">
                  <a:solidFill>
                    <a:srgbClr val="191769"/>
                  </a:solidFill>
                  <a:cs typeface="HK Grotesk Bold"/>
                </a:rPr>
                <a:t>طرق نقل التراث والقيم</a:t>
              </a:r>
            </a:p>
            <a:p>
              <a:pPr algn="ctr">
                <a:lnSpc>
                  <a:spcPts val="4582"/>
                </a:lnSpc>
              </a:pPr>
              <a:r>
                <a:rPr lang="en-US" sz="2975" spc="-74">
                  <a:solidFill>
                    <a:srgbClr val="191769"/>
                  </a:solidFill>
                  <a:latin typeface="HK Grotesk Bold"/>
                  <a:cs typeface="HK Grotesk Bold"/>
                </a:rPr>
                <a:t>يمكن أن يتم نقل التراث والقيم من خلال مجموعة متنوعة من الطرق، بما في ذلك:</a:t>
              </a:r>
            </a:p>
            <a:p>
              <a:pPr algn="ctr">
                <a:lnSpc>
                  <a:spcPts val="4582"/>
                </a:lnSpc>
              </a:pPr>
              <a:r>
                <a:rPr lang="en-US" sz="2975" spc="-74">
                  <a:solidFill>
                    <a:srgbClr val="191769"/>
                  </a:solidFill>
                  <a:latin typeface="HK Grotesk Bold"/>
                  <a:cs typeface="HK Grotesk Bold"/>
                </a:rPr>
                <a:t>التدريس: يمكن أن يساعد التعليم في نقل التراث والقيم من خلال توفير المعلومات والمعارف حول الثقافة والمجتمع.</a:t>
              </a:r>
            </a:p>
            <a:p>
              <a:pPr algn="ctr">
                <a:lnSpc>
                  <a:spcPts val="4582"/>
                </a:lnSpc>
              </a:pPr>
              <a:r>
                <a:rPr lang="en-US" sz="2975" spc="-74">
                  <a:solidFill>
                    <a:srgbClr val="191769"/>
                  </a:solidFill>
                  <a:latin typeface="HK Grotesk Bold"/>
                  <a:cs typeface="HK Grotesk Bold"/>
                </a:rPr>
                <a:t>الممارسات: يمكن أن تساعد الممارسات، مثل الطقوس والاحتفالات والحرف اليدوية، في نقل التراث والقيم من خلال توفير الأمثلة والتجارب العملية.</a:t>
              </a:r>
            </a:p>
            <a:p>
              <a:pPr algn="ctr">
                <a:lnSpc>
                  <a:spcPts val="4582"/>
                </a:lnSpc>
              </a:pPr>
              <a:r>
                <a:rPr lang="en-US" sz="2975" spc="-74">
                  <a:solidFill>
                    <a:srgbClr val="191769"/>
                  </a:solidFill>
                  <a:latin typeface="HK Grotesk Bold"/>
                  <a:cs typeface="HK Grotesk Bold"/>
                </a:rPr>
                <a:t>السرد: يمكن أن تساعد القصص والحكايات في نقل التراث والقيم من خلال توفير وسائل</a:t>
              </a:r>
              <a:r>
                <a:rPr lang="en-US" sz="2975" spc="-74" u="none">
                  <a:solidFill>
                    <a:srgbClr val="191769"/>
                  </a:solidFill>
                  <a:latin typeface="HK Grotesk Bold"/>
                  <a:cs typeface="HK Grotesk Bold"/>
                </a:rPr>
                <a:t> للاستمتاع والتعليم.</a:t>
              </a:r>
            </a:p>
            <a:p>
              <a:pPr algn="ctr">
                <a:lnSpc>
                  <a:spcPts val="4582"/>
                </a:lnSpc>
              </a:pPr>
              <a:r>
                <a:rPr lang="en-US" sz="2975" spc="-74" u="none">
                  <a:solidFill>
                    <a:srgbClr val="191769"/>
                  </a:solidFill>
                  <a:latin typeface="HK Grotesk Bold"/>
                  <a:cs typeface="HK Grotesk Bold"/>
                </a:rPr>
                <a:t>القيادة: يمكن أن تساعد القيادة في نقل التراث والقيم من خلال توفير القدوة والإلهام.</a:t>
              </a:r>
            </a:p>
            <a:p>
              <a:pPr algn="l">
                <a:lnSpc>
                  <a:spcPts val="2826"/>
                </a:lnSpc>
              </a:pPr>
            </a:p>
          </p:txBody>
        </p:sp>
        <p:sp>
          <p:nvSpPr>
            <p:cNvPr name="TextBox 7" id="7"/>
            <p:cNvSpPr txBox="true"/>
            <p:nvPr/>
          </p:nvSpPr>
          <p:spPr>
            <a:xfrm rot="0">
              <a:off x="0" y="10596909"/>
              <a:ext cx="6139428" cy="597861"/>
            </a:xfrm>
            <a:prstGeom prst="rect">
              <a:avLst/>
            </a:prstGeom>
          </p:spPr>
          <p:txBody>
            <a:bodyPr anchor="t" rtlCol="false" tIns="0" lIns="0" bIns="0" rIns="0">
              <a:spAutoFit/>
            </a:bodyPr>
            <a:lstStyle/>
            <a:p>
              <a:pPr algn="l">
                <a:lnSpc>
                  <a:spcPts val="3801"/>
                </a:lnSpc>
                <a:spcBef>
                  <a:spcPts val="285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769"/>
        </a:solidFill>
      </p:bgPr>
    </p:bg>
    <p:spTree>
      <p:nvGrpSpPr>
        <p:cNvPr id="1" name=""/>
        <p:cNvGrpSpPr/>
        <p:nvPr/>
      </p:nvGrpSpPr>
      <p:grpSpPr>
        <a:xfrm>
          <a:off x="0" y="0"/>
          <a:ext cx="0" cy="0"/>
          <a:chOff x="0" y="0"/>
          <a:chExt cx="0" cy="0"/>
        </a:xfrm>
      </p:grpSpPr>
      <p:sp>
        <p:nvSpPr>
          <p:cNvPr name="Freeform 2" id="2"/>
          <p:cNvSpPr/>
          <p:nvPr/>
        </p:nvSpPr>
        <p:spPr>
          <a:xfrm flipH="false" flipV="false" rot="0">
            <a:off x="11867124" y="1028700"/>
            <a:ext cx="5915633" cy="8716413"/>
          </a:xfrm>
          <a:custGeom>
            <a:avLst/>
            <a:gdLst/>
            <a:ahLst/>
            <a:cxnLst/>
            <a:rect r="r" b="b" t="t" l="l"/>
            <a:pathLst>
              <a:path h="8716413" w="5915633">
                <a:moveTo>
                  <a:pt x="0" y="0"/>
                </a:moveTo>
                <a:lnTo>
                  <a:pt x="5915633" y="0"/>
                </a:lnTo>
                <a:lnTo>
                  <a:pt x="5915633" y="8716413"/>
                </a:lnTo>
                <a:lnTo>
                  <a:pt x="0" y="8716413"/>
                </a:lnTo>
                <a:lnTo>
                  <a:pt x="0" y="0"/>
                </a:lnTo>
                <a:close/>
              </a:path>
            </a:pathLst>
          </a:custGeom>
          <a:blipFill>
            <a:blip r:embed="rId2"/>
            <a:stretch>
              <a:fillRect l="-15788" t="0" r="-8869" b="-26903"/>
            </a:stretch>
          </a:blipFill>
        </p:spPr>
      </p:sp>
      <p:sp>
        <p:nvSpPr>
          <p:cNvPr name="Freeform 3" id="3"/>
          <p:cNvSpPr/>
          <p:nvPr/>
        </p:nvSpPr>
        <p:spPr>
          <a:xfrm flipH="false" flipV="false" rot="0">
            <a:off x="11867124" y="1028700"/>
            <a:ext cx="5915633" cy="8716413"/>
          </a:xfrm>
          <a:custGeom>
            <a:avLst/>
            <a:gdLst/>
            <a:ahLst/>
            <a:cxnLst/>
            <a:rect r="r" b="b" t="t" l="l"/>
            <a:pathLst>
              <a:path h="8716413" w="5915633">
                <a:moveTo>
                  <a:pt x="0" y="0"/>
                </a:moveTo>
                <a:lnTo>
                  <a:pt x="5915633" y="0"/>
                </a:lnTo>
                <a:lnTo>
                  <a:pt x="5915633" y="8716413"/>
                </a:lnTo>
                <a:lnTo>
                  <a:pt x="0" y="8716413"/>
                </a:lnTo>
                <a:lnTo>
                  <a:pt x="0" y="0"/>
                </a:lnTo>
                <a:close/>
              </a:path>
            </a:pathLst>
          </a:custGeom>
          <a:blipFill>
            <a:blip r:embed="rId3"/>
            <a:stretch>
              <a:fillRect l="-28483" t="0" r="-70632" b="0"/>
            </a:stretch>
          </a:blipFill>
        </p:spPr>
      </p:sp>
      <p:sp>
        <p:nvSpPr>
          <p:cNvPr name="TextBox 4" id="4"/>
          <p:cNvSpPr txBox="true"/>
          <p:nvPr/>
        </p:nvSpPr>
        <p:spPr>
          <a:xfrm rot="0">
            <a:off x="425539" y="650558"/>
            <a:ext cx="10418601" cy="9900033"/>
          </a:xfrm>
          <a:prstGeom prst="rect">
            <a:avLst/>
          </a:prstGeom>
        </p:spPr>
        <p:txBody>
          <a:bodyPr anchor="t" rtlCol="false" tIns="0" lIns="0" bIns="0" rIns="0">
            <a:spAutoFit/>
          </a:bodyPr>
          <a:lstStyle/>
          <a:p>
            <a:pPr algn="ctr">
              <a:lnSpc>
                <a:spcPts val="2044"/>
              </a:lnSpc>
              <a:spcBef>
                <a:spcPts val="1532"/>
              </a:spcBef>
            </a:pPr>
          </a:p>
          <a:p>
            <a:pPr algn="ctr">
              <a:lnSpc>
                <a:spcPts val="2427"/>
              </a:lnSpc>
              <a:spcBef>
                <a:spcPts val="1819"/>
              </a:spcBef>
            </a:pPr>
            <a:r>
              <a:rPr lang="en-US" sz="1674" u="none">
                <a:solidFill>
                  <a:srgbClr val="FFFFFF"/>
                </a:solidFill>
                <a:latin typeface="HK Grotesk Bold"/>
                <a:cs typeface="HK Grotesk Bold"/>
              </a:rPr>
              <a:t>يشير نقل التراث والقيم إلى عملية نقل المعارف والممارسات والقيم من جيل إلى جيل. يلعب هذا النقل دورًا مهمًا في الحفاظ على الهوية الثقافية والمجتمعية.</a:t>
            </a:r>
          </a:p>
          <a:p>
            <a:pPr algn="ctr">
              <a:lnSpc>
                <a:spcPts val="2427"/>
              </a:lnSpc>
              <a:spcBef>
                <a:spcPts val="1819"/>
              </a:spcBef>
            </a:pPr>
            <a:r>
              <a:rPr lang="en-US" sz="1674" u="none">
                <a:solidFill>
                  <a:srgbClr val="FFFFFF"/>
                </a:solidFill>
                <a:cs typeface="HK Grotesk Bold"/>
              </a:rPr>
              <a:t>أهمية نقل التراث والقيم</a:t>
            </a:r>
          </a:p>
          <a:p>
            <a:pPr algn="ctr">
              <a:lnSpc>
                <a:spcPts val="2427"/>
              </a:lnSpc>
              <a:spcBef>
                <a:spcPts val="1819"/>
              </a:spcBef>
            </a:pPr>
            <a:r>
              <a:rPr lang="en-US" sz="1674" u="none">
                <a:solidFill>
                  <a:srgbClr val="FFFFFF"/>
                </a:solidFill>
                <a:latin typeface="HK Grotesk Bold"/>
                <a:cs typeface="HK Grotesk Bold"/>
              </a:rPr>
              <a:t>يمكن أن يساعد نقل التراث والقيم في تحقيق مجموعة متنوعة من الأهداف، بما في ذلك:</a:t>
            </a:r>
          </a:p>
          <a:p>
            <a:pPr algn="ctr">
              <a:lnSpc>
                <a:spcPts val="2427"/>
              </a:lnSpc>
              <a:spcBef>
                <a:spcPts val="3639"/>
              </a:spcBef>
            </a:pPr>
            <a:r>
              <a:rPr lang="en-US" sz="1674" u="none">
                <a:solidFill>
                  <a:srgbClr val="FFFFFF"/>
                </a:solidFill>
                <a:latin typeface="HK Grotesk Bold"/>
                <a:cs typeface="HK Grotesk Bold"/>
              </a:rPr>
              <a:t>الحفاظ على الهوية الثقافية: يساعد نقل التراث والقيم على الحفاظ على المعارف والممارسات والقيم التي تشكل الهوية الثقافية للمجتمع.</a:t>
            </a:r>
          </a:p>
          <a:p>
            <a:pPr algn="ctr">
              <a:lnSpc>
                <a:spcPts val="2427"/>
              </a:lnSpc>
              <a:spcBef>
                <a:spcPts val="3639"/>
              </a:spcBef>
            </a:pPr>
            <a:r>
              <a:rPr lang="en-US" sz="1674" u="none">
                <a:solidFill>
                  <a:srgbClr val="FFFFFF"/>
                </a:solidFill>
                <a:latin typeface="HK Grotesk Bold"/>
                <a:cs typeface="HK Grotesk Bold"/>
              </a:rPr>
              <a:t>تعزيز التضامن الاجتماعي: يساعد نقل التراث والقيم على تعزيز الشعور بالانتماء والارتباط بالمجتمع.</a:t>
            </a:r>
          </a:p>
          <a:p>
            <a:pPr algn="ctr">
              <a:lnSpc>
                <a:spcPts val="2427"/>
              </a:lnSpc>
              <a:spcBef>
                <a:spcPts val="3639"/>
              </a:spcBef>
            </a:pPr>
            <a:r>
              <a:rPr lang="en-US" sz="1674" u="none">
                <a:solidFill>
                  <a:srgbClr val="FFFFFF"/>
                </a:solidFill>
                <a:latin typeface="HK Grotesk Bold"/>
                <a:cs typeface="HK Grotesk Bold"/>
              </a:rPr>
              <a:t>التنمية الاجتماعية والاقتصادية: يمكن أن يساعد نقل التراث والقيم في تعزيز التنمية الاجتماعية والاقتصادية من خلال تعزيز المهارات والقدرات والإبداع.</a:t>
            </a:r>
          </a:p>
          <a:p>
            <a:pPr algn="ctr">
              <a:lnSpc>
                <a:spcPts val="2427"/>
              </a:lnSpc>
              <a:spcBef>
                <a:spcPts val="1819"/>
              </a:spcBef>
            </a:pPr>
            <a:r>
              <a:rPr lang="en-US" sz="1674" u="none">
                <a:solidFill>
                  <a:srgbClr val="FFFFFF"/>
                </a:solidFill>
                <a:cs typeface="HK Grotesk Bold"/>
              </a:rPr>
              <a:t>طرق نقل التراث والقيم</a:t>
            </a:r>
          </a:p>
          <a:p>
            <a:pPr algn="ctr">
              <a:lnSpc>
                <a:spcPts val="2427"/>
              </a:lnSpc>
              <a:spcBef>
                <a:spcPts val="1819"/>
              </a:spcBef>
            </a:pPr>
            <a:r>
              <a:rPr lang="en-US" sz="1674" u="none">
                <a:solidFill>
                  <a:srgbClr val="FFFFFF"/>
                </a:solidFill>
                <a:latin typeface="HK Grotesk Bold"/>
                <a:cs typeface="HK Grotesk Bold"/>
              </a:rPr>
              <a:t>يمكن أن يتم نقل التراث والقيم من خلال مجموعة متنوعة من الطرق، بما في ذلك:</a:t>
            </a:r>
          </a:p>
          <a:p>
            <a:pPr algn="ctr">
              <a:lnSpc>
                <a:spcPts val="2427"/>
              </a:lnSpc>
              <a:spcBef>
                <a:spcPts val="3639"/>
              </a:spcBef>
            </a:pPr>
            <a:r>
              <a:rPr lang="en-US" sz="1674" u="none">
                <a:solidFill>
                  <a:srgbClr val="FFFFFF"/>
                </a:solidFill>
                <a:latin typeface="HK Grotesk Bold"/>
                <a:cs typeface="HK Grotesk Bold"/>
              </a:rPr>
              <a:t>التدريس: يمكن أن يساعد التعليم في نقل التراث والقيم من خلال توفير المعلومات والمعارف حول الثقافة والمجتمع.</a:t>
            </a:r>
          </a:p>
          <a:p>
            <a:pPr algn="ctr">
              <a:lnSpc>
                <a:spcPts val="2427"/>
              </a:lnSpc>
              <a:spcBef>
                <a:spcPts val="3639"/>
              </a:spcBef>
            </a:pPr>
            <a:r>
              <a:rPr lang="en-US" sz="1674" u="none">
                <a:solidFill>
                  <a:srgbClr val="FFFFFF"/>
                </a:solidFill>
                <a:latin typeface="HK Grotesk Bold"/>
                <a:cs typeface="HK Grotesk Bold"/>
              </a:rPr>
              <a:t>الممارسات: يمكن أن تساعد الممارسات، مثل الطقوس والاحتفالات والحرف اليدوية، في نقل التراث والقيم من خلال توفير الأمثلة والتجارب العملية.</a:t>
            </a:r>
          </a:p>
          <a:p>
            <a:pPr algn="ctr">
              <a:lnSpc>
                <a:spcPts val="2427"/>
              </a:lnSpc>
              <a:spcBef>
                <a:spcPts val="3639"/>
              </a:spcBef>
            </a:pPr>
            <a:r>
              <a:rPr lang="en-US" sz="1674" u="none">
                <a:solidFill>
                  <a:srgbClr val="FFFFFF"/>
                </a:solidFill>
                <a:latin typeface="HK Grotesk Bold"/>
                <a:cs typeface="HK Grotesk Bold"/>
              </a:rPr>
              <a:t>السرد: يمكن أن تساعد القصص والحكايات في نقل التراث والقيم من خلال توفير وسائل للاستمتاع والتعليم.</a:t>
            </a:r>
          </a:p>
          <a:p>
            <a:pPr algn="ctr">
              <a:lnSpc>
                <a:spcPts val="2288"/>
              </a:lnSpc>
              <a:spcBef>
                <a:spcPts val="3432"/>
              </a:spcBef>
            </a:pPr>
            <a:r>
              <a:rPr lang="en-US" sz="1578" u="none">
                <a:solidFill>
                  <a:srgbClr val="FFFFFF"/>
                </a:solidFill>
                <a:latin typeface="HK Grotesk Bold"/>
                <a:cs typeface="HK Grotesk Bold"/>
              </a:rPr>
              <a:t>القيادة: يمكن أن تساعد القيادة في نقل التراث والقيم من خلال توفير القدوة والإلهام.</a:t>
            </a:r>
          </a:p>
          <a:p>
            <a:pPr algn="ctr">
              <a:lnSpc>
                <a:spcPts val="2044"/>
              </a:lnSpc>
              <a:spcBef>
                <a:spcPts val="1532"/>
              </a:spcBef>
            </a:pPr>
          </a:p>
        </p:txBody>
      </p:sp>
      <p:sp>
        <p:nvSpPr>
          <p:cNvPr name="TextBox 5" id="5"/>
          <p:cNvSpPr txBox="true"/>
          <p:nvPr/>
        </p:nvSpPr>
        <p:spPr>
          <a:xfrm rot="0">
            <a:off x="3304179" y="244123"/>
            <a:ext cx="4496803" cy="641985"/>
          </a:xfrm>
          <a:prstGeom prst="rect">
            <a:avLst/>
          </a:prstGeom>
        </p:spPr>
        <p:txBody>
          <a:bodyPr anchor="t" rtlCol="false" tIns="0" lIns="0" bIns="0" rIns="0">
            <a:spAutoFit/>
          </a:bodyPr>
          <a:lstStyle/>
          <a:p>
            <a:pPr algn="l" marL="0" indent="0" lvl="0">
              <a:lnSpc>
                <a:spcPts val="4994"/>
              </a:lnSpc>
              <a:spcBef>
                <a:spcPct val="0"/>
              </a:spcBef>
            </a:pPr>
            <a:r>
              <a:rPr lang="en-US" sz="4499" spc="-112">
                <a:solidFill>
                  <a:srgbClr val="FFFFFF"/>
                </a:solidFill>
                <a:cs typeface="HK Grotesk Bold"/>
              </a:rPr>
              <a:t>نقل التراث و القيم</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CBDF"/>
        </a:solidFill>
      </p:bgPr>
    </p:bg>
    <p:spTree>
      <p:nvGrpSpPr>
        <p:cNvPr id="1" name=""/>
        <p:cNvGrpSpPr/>
        <p:nvPr/>
      </p:nvGrpSpPr>
      <p:grpSpPr>
        <a:xfrm>
          <a:off x="0" y="0"/>
          <a:ext cx="0" cy="0"/>
          <a:chOff x="0" y="0"/>
          <a:chExt cx="0" cy="0"/>
        </a:xfrm>
      </p:grpSpPr>
      <p:sp>
        <p:nvSpPr>
          <p:cNvPr name="Freeform 2" id="2"/>
          <p:cNvSpPr/>
          <p:nvPr/>
        </p:nvSpPr>
        <p:spPr>
          <a:xfrm flipH="false" flipV="false" rot="0">
            <a:off x="-187772" y="0"/>
            <a:ext cx="6452661" cy="5143500"/>
          </a:xfrm>
          <a:custGeom>
            <a:avLst/>
            <a:gdLst/>
            <a:ahLst/>
            <a:cxnLst/>
            <a:rect r="r" b="b" t="t" l="l"/>
            <a:pathLst>
              <a:path h="5143500" w="6452661">
                <a:moveTo>
                  <a:pt x="0" y="0"/>
                </a:moveTo>
                <a:lnTo>
                  <a:pt x="6452661" y="0"/>
                </a:lnTo>
                <a:lnTo>
                  <a:pt x="6452661" y="5143500"/>
                </a:lnTo>
                <a:lnTo>
                  <a:pt x="0" y="5143500"/>
                </a:lnTo>
                <a:lnTo>
                  <a:pt x="0" y="0"/>
                </a:lnTo>
                <a:close/>
              </a:path>
            </a:pathLst>
          </a:custGeom>
          <a:blipFill>
            <a:blip r:embed="rId2"/>
            <a:stretch>
              <a:fillRect l="-12661" t="0" r="-30148" b="0"/>
            </a:stretch>
          </a:blipFill>
        </p:spPr>
      </p:sp>
      <p:sp>
        <p:nvSpPr>
          <p:cNvPr name="Freeform 3" id="3"/>
          <p:cNvSpPr/>
          <p:nvPr/>
        </p:nvSpPr>
        <p:spPr>
          <a:xfrm flipH="false" flipV="false" rot="0">
            <a:off x="-385069" y="5001577"/>
            <a:ext cx="6649958" cy="6235873"/>
          </a:xfrm>
          <a:custGeom>
            <a:avLst/>
            <a:gdLst/>
            <a:ahLst/>
            <a:cxnLst/>
            <a:rect r="r" b="b" t="t" l="l"/>
            <a:pathLst>
              <a:path h="6235873" w="6649958">
                <a:moveTo>
                  <a:pt x="0" y="0"/>
                </a:moveTo>
                <a:lnTo>
                  <a:pt x="6649958" y="0"/>
                </a:lnTo>
                <a:lnTo>
                  <a:pt x="6649958" y="6235873"/>
                </a:lnTo>
                <a:lnTo>
                  <a:pt x="0" y="6235873"/>
                </a:lnTo>
                <a:lnTo>
                  <a:pt x="0" y="0"/>
                </a:lnTo>
                <a:close/>
              </a:path>
            </a:pathLst>
          </a:custGeom>
          <a:blipFill>
            <a:blip r:embed="rId3"/>
            <a:stretch>
              <a:fillRect l="0" t="0" r="-70227" b="0"/>
            </a:stretch>
          </a:blipFill>
        </p:spPr>
      </p:sp>
      <p:sp>
        <p:nvSpPr>
          <p:cNvPr name="Freeform 4" id="4"/>
          <p:cNvSpPr/>
          <p:nvPr/>
        </p:nvSpPr>
        <p:spPr>
          <a:xfrm flipH="false" flipV="false" rot="0">
            <a:off x="12001411" y="0"/>
            <a:ext cx="6286589" cy="5143500"/>
          </a:xfrm>
          <a:custGeom>
            <a:avLst/>
            <a:gdLst/>
            <a:ahLst/>
            <a:cxnLst/>
            <a:rect r="r" b="b" t="t" l="l"/>
            <a:pathLst>
              <a:path h="5143500" w="6286589">
                <a:moveTo>
                  <a:pt x="0" y="0"/>
                </a:moveTo>
                <a:lnTo>
                  <a:pt x="6286589" y="0"/>
                </a:lnTo>
                <a:lnTo>
                  <a:pt x="6286589" y="5143500"/>
                </a:lnTo>
                <a:lnTo>
                  <a:pt x="0" y="5143500"/>
                </a:lnTo>
                <a:lnTo>
                  <a:pt x="0" y="0"/>
                </a:lnTo>
                <a:close/>
              </a:path>
            </a:pathLst>
          </a:custGeom>
          <a:blipFill>
            <a:blip r:embed="rId4"/>
            <a:stretch>
              <a:fillRect l="-19265" t="0" r="-51954" b="0"/>
            </a:stretch>
          </a:blipFill>
        </p:spPr>
      </p:sp>
      <p:sp>
        <p:nvSpPr>
          <p:cNvPr name="Freeform 5" id="5"/>
          <p:cNvSpPr/>
          <p:nvPr/>
        </p:nvSpPr>
        <p:spPr>
          <a:xfrm flipH="false" flipV="false" rot="0">
            <a:off x="11869466" y="5143500"/>
            <a:ext cx="6550479" cy="5143500"/>
          </a:xfrm>
          <a:custGeom>
            <a:avLst/>
            <a:gdLst/>
            <a:ahLst/>
            <a:cxnLst/>
            <a:rect r="r" b="b" t="t" l="l"/>
            <a:pathLst>
              <a:path h="5143500" w="6550479">
                <a:moveTo>
                  <a:pt x="0" y="0"/>
                </a:moveTo>
                <a:lnTo>
                  <a:pt x="6550479" y="0"/>
                </a:lnTo>
                <a:lnTo>
                  <a:pt x="6550479" y="5143500"/>
                </a:lnTo>
                <a:lnTo>
                  <a:pt x="0" y="5143500"/>
                </a:lnTo>
                <a:lnTo>
                  <a:pt x="0" y="0"/>
                </a:lnTo>
                <a:close/>
              </a:path>
            </a:pathLst>
          </a:custGeom>
          <a:blipFill>
            <a:blip r:embed="rId5"/>
            <a:stretch>
              <a:fillRect l="-21181" t="0" r="-21181" b="0"/>
            </a:stretch>
          </a:blipFill>
        </p:spPr>
      </p:sp>
      <p:grpSp>
        <p:nvGrpSpPr>
          <p:cNvPr name="Group 6" id="6"/>
          <p:cNvGrpSpPr/>
          <p:nvPr/>
        </p:nvGrpSpPr>
        <p:grpSpPr>
          <a:xfrm rot="0">
            <a:off x="6105525" y="0"/>
            <a:ext cx="6096000" cy="10287000"/>
            <a:chOff x="0" y="0"/>
            <a:chExt cx="1605531" cy="2709333"/>
          </a:xfrm>
        </p:grpSpPr>
        <p:sp>
          <p:nvSpPr>
            <p:cNvPr name="Freeform 7" id="7"/>
            <p:cNvSpPr/>
            <p:nvPr/>
          </p:nvSpPr>
          <p:spPr>
            <a:xfrm flipH="false" flipV="false" rot="0">
              <a:off x="0" y="0"/>
              <a:ext cx="1605531" cy="2709333"/>
            </a:xfrm>
            <a:custGeom>
              <a:avLst/>
              <a:gdLst/>
              <a:ahLst/>
              <a:cxnLst/>
              <a:rect r="r" b="b" t="t" l="l"/>
              <a:pathLst>
                <a:path h="2709333" w="1605531">
                  <a:moveTo>
                    <a:pt x="0" y="0"/>
                  </a:moveTo>
                  <a:lnTo>
                    <a:pt x="1605531" y="0"/>
                  </a:lnTo>
                  <a:lnTo>
                    <a:pt x="1605531" y="2709333"/>
                  </a:lnTo>
                  <a:lnTo>
                    <a:pt x="0" y="2709333"/>
                  </a:lnTo>
                  <a:close/>
                </a:path>
              </a:pathLst>
            </a:custGeom>
            <a:solidFill>
              <a:srgbClr val="469BD8"/>
            </a:solidFill>
          </p:spPr>
        </p:sp>
        <p:sp>
          <p:nvSpPr>
            <p:cNvPr name="TextBox 8" id="8"/>
            <p:cNvSpPr txBox="true"/>
            <p:nvPr/>
          </p:nvSpPr>
          <p:spPr>
            <a:xfrm>
              <a:off x="0" y="-9525"/>
              <a:ext cx="1605531" cy="2718858"/>
            </a:xfrm>
            <a:prstGeom prst="rect">
              <a:avLst/>
            </a:prstGeom>
          </p:spPr>
          <p:txBody>
            <a:bodyPr anchor="ctr" rtlCol="false" tIns="254000" lIns="254000" bIns="254000" rIns="254000"/>
            <a:lstStyle/>
            <a:p>
              <a:pPr algn="ctr">
                <a:lnSpc>
                  <a:spcPts val="5040"/>
                </a:lnSpc>
              </a:pPr>
              <a:r>
                <a:rPr lang="en-US" sz="4200" spc="-105">
                  <a:solidFill>
                    <a:srgbClr val="FFFFFF"/>
                  </a:solidFill>
                  <a:latin typeface="HK Grotesk Bold"/>
                  <a:cs typeface="HK Grotesk Bold"/>
                </a:rPr>
                <a:t>بشكل عام، يمكن رؤية كيف أن التنمية الثقافية تشكل أساسًا لبناء مجتمع متماسك ومزدهر، حيث يتم ترسيخ القيم والمبادئ التي تعزز التفاهم والتعاون بين أفراده.</a:t>
              </a:r>
            </a:p>
            <a:p>
              <a:pPr algn="ctr">
                <a:lnSpc>
                  <a:spcPts val="5040"/>
                </a:lnSpc>
              </a:pPr>
            </a:p>
            <a:p>
              <a:pPr algn="ctr">
                <a:lnSpc>
                  <a:spcPts val="504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DAFyd5TnFpQ</dc:identifier>
  <dcterms:modified xsi:type="dcterms:W3CDTF">2011-08-01T06:04:30Z</dcterms:modified>
  <cp:revision>1</cp:revision>
  <dc:title>Company Culture Book Company Presentation in Blue Green Yellow Color Block Style</dc:title>
</cp:coreProperties>
</file>